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Lst>
  <p:notesMasterIdLst>
    <p:notesMasterId r:id="rId42"/>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Building a value-added food processing business" id="{61b3d792-1c1f-16bb-be9e-7085c1e658e7}">
          <p14:sldIdLst>
            <p14:sldId id="256"/>
            <p14:sldId id="257"/>
            <p14:sldId id="258"/>
          </p14:sldIdLst>
        </p14:section>
        <p14:section name="The opportunity" id="{4683f148-f150-7114-fd3b-84dacecaeb91}">
          <p14:sldIdLst>
            <p14:sldId id="259"/>
            <p14:sldId id="260"/>
            <p14:sldId id="261"/>
            <p14:sldId id="262"/>
            <p14:sldId id="263"/>
          </p14:sldIdLst>
        </p14:section>
        <p14:section name="Sourcing" id="{07a17355-4a2e-4540-e311-f4bc7e4814a0}">
          <p14:sldIdLst>
            <p14:sldId id="264"/>
            <p14:sldId id="265"/>
            <p14:sldId id="266"/>
            <p14:sldId id="267"/>
          </p14:sldIdLst>
        </p14:section>
        <p14:section name="Processing and the platform model" id="{c165a3aa-197b-018a-c4ff-c425b3bd1cd1}">
          <p14:sldIdLst>
            <p14:sldId id="268"/>
            <p14:sldId id="269"/>
            <p14:sldId id="270"/>
            <p14:sldId id="271"/>
            <p14:sldId id="272"/>
            <p14:sldId id="273"/>
            <p14:sldId id="274"/>
            <p14:sldId id="275"/>
            <p14:sldId id="276"/>
            <p14:sldId id="277"/>
          </p14:sldIdLst>
        </p14:section>
        <p14:section name="Brand and customers" id="{069c9910-fca3-d866-7c4a-8e0efa9dc809}">
          <p14:sldIdLst>
            <p14:sldId id="278"/>
            <p14:sldId id="279"/>
            <p14:sldId id="280"/>
            <p14:sldId id="281"/>
            <p14:sldId id="282"/>
            <p14:sldId id="283"/>
          </p14:sldIdLst>
        </p14:section>
        <p14:section name="Compliance and the numbers" id="{affdda6a-933b-92f9-b454-016c9c02b1ae}">
          <p14:sldIdLst>
            <p14:sldId id="284"/>
            <p14:sldId id="285"/>
            <p14:sldId id="286"/>
            <p14:sldId id="287"/>
            <p14:sldId id="288"/>
            <p14:sldId id="289"/>
          </p14:sldIdLst>
        </p14:section>
        <p14:section name="Funding, pitch and close" id="{92d3008e-9641-d6e4-43ce-9634dcabe30a}">
          <p14:sldIdLst>
            <p14:sldId id="290"/>
            <p14:sldId id="291"/>
            <p14:sldId id="292"/>
            <p14:sldId id="293"/>
            <p14:sldId id="294"/>
            <p14:sldId id="295"/>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notesMaster" Target="notesMasters/notesMaster1.xml"/><Relationship Id="rId43" Type="http://schemas.openxmlformats.org/officeDocument/2006/relationships/presProps" Target="presProps.xml"/><Relationship Id="rId44" Type="http://schemas.openxmlformats.org/officeDocument/2006/relationships/viewProps" Target="viewProps.xml"/><Relationship Id="rId45" Type="http://schemas.openxmlformats.org/officeDocument/2006/relationships/theme" Target="theme/theme1.xml"/><Relationship Id="rId4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the group. Say who you are and why you teach this. Tell them the promise: by the end of the session everyone will have a drafted product concept and one action to take in the next seven days.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these out quickly. Point out that the exercises are the heart of the module: learners fill in their own numbers, not the example's.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this out loud, plainly. It sets the tone for the whole day: we teach a method, we do not promise outcomes. Also remind learners that no loss figures, prices or fees are given in these slides, and that they should find real figures from named sources.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Run the opening question now if you have not: name a crop that grows well near you, and what happens to it when it does not sell. Write the crops on a flipchart.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Keep this short. The point is that the causes are practical and often fixable or interceptable. Ask learners which of the four they see most often near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Pivot to the business framing. Introduce interception: reaching the produce before it rots, not after. The product must be something people want at a price they will pay.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 good place to model the habit of sourcing every number. Ask: if you had to defend one loss figure to a funder, where would you get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Run in pairs. Do not correct crops like tomato yet. They discover the problem themselves when they meet the screening criteria. With a large room, run it as a plenary brainstorm.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Draw two arrows on the board before showing the next slide, and ask: why would you need both?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Work the room until someone says surplus alone is unpredictable and contract buying alone does not cut waste. Use the harvest season story: in season there is surplus, out of season there is none.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first and wait. Then reveal the answer. Then flip it: what if you only contract farmers? You are just another buyer and you are not cutting post-harvest loss.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Learners work from their own region. Walk around and ask for named places, not generalities.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conceptual heart of the module. Do not rush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Write the three lines on the board as well. Say: your cabbage mix works. That proves the method works. It does not prove the next vegetable will work at the same ratio.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 through each criterion with one sentence. Ask learners which of the seven their crop is most likely to fail.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Name the two exclusions now and do not elaborate: okra is a soup ingredient, and leafy greens are additives, never bases. If someone pushes back, say you will return to it, and do. Do not cut this slide in the express workshop.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the question first: spinach is low in carbohydrate and high in fibre, so why not use spinach? Let the room struggle. Yield lands first, repetition lands hardest. The colour point is a hypothesis to test.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State loudly that these are made up. Same fresh price, very different raw material cost per kilogram of powder. This is why base selection is a financial decision. Ask learners how they would measure yield: weigh fresh, dry, grind, weigh the powder.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the soup analogy: if you double a soup recipe, do you double the salt? Then ask what happens if they use the cabbage ratio for cauliflower. If someone already skipped the test, do not shame them, ask what happened.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can, demonstrate: mix a small batch of dried vegetable powder and psyllium, add boiling water, knead it and pass it round. Otherwise show a video. Learners list their equipment: dryer, grinder, mixer, sealer, scales.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Frame both correctly. Do not give medical advice. If a learner asks about a health condition, tell them to ask a qualified professional.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Learners screen the crop they picked in Exercise 1.1, or a better 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Start with the correction: do not call it 'cabbage swallow' on the shelf. That describes an ingredient, not an experience.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customer is a person who loves swallow, not a patient. Never say or imply the product treats, prevents or manages a health condition. A claim like low-carbohydrate needs laboratory analysis behind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variant needs its own label and, in Ghana, its own certificate of analysis. Do not plan to launch all five at once.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Phase 1: a simple order page, short preparation videos and WhatsApp Business. Phase 2: health-food shops, wellness centres. Phase 3: supermarkets, which need barcodes and a distributor. These customer groups are hypotheses, not findings.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 not depend on one person. Send samples and give a clear brief: show the preparation, show the meal, share the story.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page only. Learners can finish at home. In the four-week programme these are two separate sessions.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teach outside Ghana, replace the next three slides with your own regulator's rules.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State this plainly. Registration is not a formality. Learners in other countries should look up their own regulator and read its guidance first.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Mention the Progressive Licensing Scheme for small producers and the Kosmos Innovation Center and FDA Ghana partnership. Learners should ask both what they currently offer. Each variant is its own registration: plan the launch order.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Run Exercise 7.1 live: draft a label and check it item by item. Claims and nutrition information need documentary evidence, typically a laboratory certificate of analysis.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Work the example together and let the room name the levers: raw material cost, yield, packaging, premium positioning that can be justified. Do not give a magic margin target; learners build theirs from their own measured numbers.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Measure powder yield from a real drying trial if you can. If the margin is thin, revisit cost assumptions before spending on branding.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express workshop, skip the pitch slide and go straight to the takeaways.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each learner for their first two sentences. Support programmes in Ghana are listed in module Part 6, but none was verified as open to a new small food processor. Use that list as a starting point for research, not as a promise of funding.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 learners read these out in turn.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which one learners will act on first.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Collect the cards. Photograph them. The single most valuable thing you can do afterwards is follow up. A module that ends without follow-up produces inspiration. A module with follow-up produces businesses.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Point learners to the printable workbook and the quiz. Thank them and confirm your follow-up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p:bg>
      <p:bgPr>
        <a:solidFill>
          <a:srgbClr val="1F4D3A"/>
        </a:solidFill>
      </p:bgPr>
    </p:bg>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ECTION">
    <p:bg>
      <p:bgPr>
        <a:solidFill>
          <a:srgbClr val="1F4D3A"/>
        </a:solidFill>
      </p:bgPr>
    </p:bg>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ONTENT">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40080" y="6446520"/>
            <a:ext cx="5486400" cy="274320"/>
          </a:xfrm>
          <a:prstGeom prst="rect">
            <a:avLst/>
          </a:prstGeom>
          <a:noFill/>
          <a:ln/>
        </p:spPr>
        <p:txBody>
          <a:bodyPr wrap="square" lIns="0" tIns="0" rIns="0" bIns="0" rtlCol="0" anchor="ctr"/>
          <a:lstStyle/>
          <a:p>
            <a:pPr indent="0" marL="0">
              <a:buNone/>
            </a:pPr>
            <a:r>
              <a:rPr lang="en-US" sz="1100" dirty="0">
                <a:solidFill>
                  <a:srgbClr val="5B6B62"/>
                </a:solidFill>
              </a:rPr>
              <a:t>AfricAgric Academy</a:t>
            </a:r>
            <a:endParaRPr lang="en-US" sz="1100" dirty="0"/>
          </a:p>
        </p:txBody>
      </p:sp>
      <p:sp>
        <p:nvSpPr>
          <p:cNvPr id="3" name="Text 1"/>
          <p:cNvSpPr/>
          <p:nvPr>
            <p:ph idx="101" type="title" hasCustomPrompt="1"/>
          </p:nvPr>
        </p:nvSpPr>
        <p:spPr>
          <a:xfrm>
            <a:off x="640080" y="411480"/>
            <a:ext cx="10908792" cy="914400"/>
          </a:xfrm>
          <a:prstGeom prst="rect">
            <a:avLst/>
          </a:prstGeom>
          <a:noFill/>
          <a:ln/>
        </p:spPr>
        <p:txBody>
          <a:bodyPr wrap="square" rtlCol="0"/>
          <a:lstStyle>
            <a:lvl1pPr algn="l" indent="0" marL="0">
              <a:buNone/>
              <a:defRPr lang="en-US" sz="3400" b="1" dirty="0">
                <a:solidFill>
                  <a:srgbClr val="1F4D3A"/>
                </a:solidFill>
                <a:latin typeface="Cambria" pitchFamily="34" charset="0"/>
                <a:ea typeface="Cambria" pitchFamily="34" charset="-122"/>
                <a:cs typeface="Cambria" pitchFamily="34" charset="-120"/>
              </a:defRPr>
            </a:lvl1pPr>
          </a:lstStyle>
          <a:p>
            <a:pPr algn="l" indent="0" marL="0">
              <a:buNone/>
            </a:pPr>
            <a:endParaRPr lang="en-US" sz="3400" dirty="0"/>
          </a:p>
        </p:txBody>
      </p:sp>
      <p:sp>
        <p:nvSpPr>
          <p:cNvPr id="25" name="Slide Number Placeholder 0"/>
          <p:cNvSpPr>
            <a:spLocks noGrp="1"/>
          </p:cNvSpPr>
          <p:nvPr>
            <p:ph type="sldNum" sz="quarter" idx="4294967295"/>
          </p:nvPr>
        </p:nvSpPr>
        <p:spPr>
          <a:xfrm>
            <a:off x="10817352" y="6419088"/>
            <a:ext cx="73152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5B6B6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OFT">
    <p:bg>
      <p:bgPr>
        <a:solidFill>
          <a:srgbClr val="EAF1EC"/>
        </a:solidFill>
      </p:bgPr>
    </p:bg>
    <p:spTree>
      <p:nvGrpSpPr>
        <p:cNvPr id="1" name=""/>
        <p:cNvGrpSpPr/>
        <p:nvPr/>
      </p:nvGrpSpPr>
      <p:grpSpPr>
        <a:xfrm>
          <a:off x="0" y="0"/>
          <a:ext cx="0" cy="0"/>
          <a:chOff x="0" y="0"/>
          <a:chExt cx="0" cy="0"/>
        </a:xfrm>
      </p:grpSpPr>
      <p:sp>
        <p:nvSpPr>
          <p:cNvPr id="2" name="Text 0"/>
          <p:cNvSpPr/>
          <p:nvPr/>
        </p:nvSpPr>
        <p:spPr>
          <a:xfrm>
            <a:off x="640080" y="6446520"/>
            <a:ext cx="5486400" cy="274320"/>
          </a:xfrm>
          <a:prstGeom prst="rect">
            <a:avLst/>
          </a:prstGeom>
          <a:noFill/>
          <a:ln/>
        </p:spPr>
        <p:txBody>
          <a:bodyPr wrap="square" lIns="0" tIns="0" rIns="0" bIns="0" rtlCol="0" anchor="ctr"/>
          <a:lstStyle/>
          <a:p>
            <a:pPr indent="0" marL="0">
              <a:buNone/>
            </a:pPr>
            <a:r>
              <a:rPr lang="en-US" sz="1100" dirty="0">
                <a:solidFill>
                  <a:srgbClr val="5B6B62"/>
                </a:solidFill>
              </a:rPr>
              <a:t>AfricAgric Academy</a:t>
            </a:r>
            <a:endParaRPr lang="en-US" sz="1100" dirty="0"/>
          </a:p>
        </p:txBody>
      </p:sp>
      <p:sp>
        <p:nvSpPr>
          <p:cNvPr id="3" name="Text 1"/>
          <p:cNvSpPr/>
          <p:nvPr>
            <p:ph idx="101" type="title" hasCustomPrompt="1"/>
          </p:nvPr>
        </p:nvSpPr>
        <p:spPr>
          <a:xfrm>
            <a:off x="640080" y="411480"/>
            <a:ext cx="10908792" cy="914400"/>
          </a:xfrm>
          <a:prstGeom prst="rect">
            <a:avLst/>
          </a:prstGeom>
          <a:noFill/>
          <a:ln/>
        </p:spPr>
        <p:txBody>
          <a:bodyPr wrap="square" rtlCol="0"/>
          <a:lstStyle>
            <a:lvl1pPr algn="l" indent="0" marL="0">
              <a:buNone/>
              <a:defRPr lang="en-US" sz="3400" b="1" dirty="0">
                <a:solidFill>
                  <a:srgbClr val="1F4D3A"/>
                </a:solidFill>
                <a:latin typeface="Cambria" pitchFamily="34" charset="0"/>
                <a:ea typeface="Cambria" pitchFamily="34" charset="-122"/>
                <a:cs typeface="Cambria" pitchFamily="34" charset="-120"/>
              </a:defRPr>
            </a:lvl1pPr>
          </a:lstStyle>
          <a:p>
            <a:pPr algn="l" indent="0" marL="0">
              <a:buNone/>
            </a:pPr>
            <a:endParaRPr lang="en-US" sz="3400" dirty="0"/>
          </a:p>
        </p:txBody>
      </p:sp>
      <p:sp>
        <p:nvSpPr>
          <p:cNvPr id="25" name="Slide Number Placeholder 0"/>
          <p:cNvSpPr>
            <a:spLocks noGrp="1"/>
          </p:cNvSpPr>
          <p:nvPr>
            <p:ph type="sldNum" sz="quarter" idx="4294967295"/>
          </p:nvPr>
        </p:nvSpPr>
        <p:spPr>
          <a:xfrm>
            <a:off x="10817352" y="6419088"/>
            <a:ext cx="73152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5B6B62"/>
                </a:solidFill>
              </a:defRPr>
            </a:lvl1pPr>
          </a:lstStyle>
          <a:p>
            <a:pPr algn="r"/>
            <a:fld id="{F7021451-1387-4CA6-816F-3879F97B5CBC}" type="slidenum">
              <a:rPr b="0" lang="en-US"/>
              <a:t>1005</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817352" y="6419088"/>
            <a:ext cx="73152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5B6B6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txBox="1"/>
          <p:nvPr/>
        </p:nvSpPr>
        <p:spPr>
          <a:xfrm>
            <a:off x="822960" y="731520"/>
            <a:ext cx="7315200" cy="365760"/>
          </a:xfrm>
          <a:prstGeom prst="rect">
            <a:avLst/>
          </a:prstGeom>
          <a:noFill/>
          <a:ln/>
        </p:spPr>
        <p:txBody>
          <a:bodyPr wrap="square" lIns="0" tIns="0" rIns="0" bIns="0" rtlCol="0" anchor="ctr"/>
          <a:lstStyle/>
          <a:p>
            <a:pPr indent="0" marL="0">
              <a:buNone/>
            </a:pPr>
            <a:r>
              <a:rPr lang="en-US" sz="1600" b="1" spc="300" kern="0" dirty="0">
                <a:solidFill>
                  <a:srgbClr val="E9C46A"/>
                </a:solidFill>
                <a:latin typeface="Calibri" pitchFamily="34" charset="0"/>
                <a:ea typeface="Calibri" pitchFamily="34" charset="-122"/>
                <a:cs typeface="Calibri" pitchFamily="34" charset="-120"/>
              </a:rPr>
              <a:t>AFRICAGRIC ACADEMY</a:t>
            </a:r>
            <a:endParaRPr lang="en-US" sz="1600" dirty="0"/>
          </a:p>
        </p:txBody>
      </p:sp>
      <p:sp>
        <p:nvSpPr>
          <p:cNvPr id="3" name="Text 1"/>
          <p:cNvSpPr txBox="1"/>
          <p:nvPr/>
        </p:nvSpPr>
        <p:spPr>
          <a:xfrm>
            <a:off x="822960" y="1828800"/>
            <a:ext cx="8778240" cy="2377440"/>
          </a:xfrm>
          <a:prstGeom prst="rect">
            <a:avLst/>
          </a:prstGeom>
          <a:noFill/>
          <a:ln/>
        </p:spPr>
        <p:txBody>
          <a:bodyPr wrap="square" lIns="0" tIns="0" rIns="0" bIns="0" rtlCol="0" anchor="t"/>
          <a:lstStyle/>
          <a:p>
            <a:pPr indent="0" marL="0">
              <a:buNone/>
            </a:pPr>
            <a:r>
              <a:rPr lang="en-US" sz="4800" b="1" dirty="0">
                <a:solidFill>
                  <a:srgbClr val="FFFFFF"/>
                </a:solidFill>
                <a:latin typeface="Cambria" pitchFamily="34" charset="0"/>
                <a:ea typeface="Cambria" pitchFamily="34" charset="-122"/>
                <a:cs typeface="Cambria" pitchFamily="34" charset="-120"/>
              </a:rPr>
              <a:t>Building a value-added food processing business</a:t>
            </a:r>
            <a:endParaRPr lang="en-US" sz="4800" dirty="0"/>
          </a:p>
        </p:txBody>
      </p:sp>
      <p:sp>
        <p:nvSpPr>
          <p:cNvPr id="4" name="Text 2"/>
          <p:cNvSpPr txBox="1"/>
          <p:nvPr/>
        </p:nvSpPr>
        <p:spPr>
          <a:xfrm>
            <a:off x="822960" y="4389120"/>
            <a:ext cx="7863840" cy="914400"/>
          </a:xfrm>
          <a:prstGeom prst="rect">
            <a:avLst/>
          </a:prstGeom>
          <a:noFill/>
          <a:ln/>
        </p:spPr>
        <p:txBody>
          <a:bodyPr wrap="square" lIns="0" tIns="0" rIns="0" bIns="0" rtlCol="0" anchor="t"/>
          <a:lstStyle/>
          <a:p>
            <a:pPr indent="0" marL="0">
              <a:buNone/>
            </a:pPr>
            <a:r>
              <a:rPr lang="en-US" sz="2400" dirty="0">
                <a:solidFill>
                  <a:srgbClr val="DCEBE2"/>
                </a:solidFill>
                <a:latin typeface="Calibri" pitchFamily="34" charset="0"/>
                <a:ea typeface="Calibri" pitchFamily="34" charset="-122"/>
                <a:cs typeface="Calibri" pitchFamily="34" charset="-120"/>
              </a:rPr>
              <a:t>From surplus vegetables to a shelf-stable, branded food product</a:t>
            </a:r>
            <a:endParaRPr lang="en-US" sz="2400" dirty="0"/>
          </a:p>
        </p:txBody>
      </p:sp>
      <p:sp>
        <p:nvSpPr>
          <p:cNvPr id="5" name="Shape 3"/>
          <p:cNvSpPr/>
          <p:nvPr/>
        </p:nvSpPr>
        <p:spPr>
          <a:xfrm>
            <a:off x="9875520" y="2651760"/>
            <a:ext cx="3291840" cy="3291840"/>
          </a:xfrm>
          <a:prstGeom prst="ellipse">
            <a:avLst/>
          </a:prstGeom>
          <a:solidFill>
            <a:srgbClr val="2F6B50"/>
          </a:solidFill>
          <a:ln w="12700">
            <a:solidFill>
              <a:srgbClr val="2F6B50"/>
            </a:solidFill>
            <a:prstDash val="solid"/>
          </a:ln>
        </p:spPr>
      </p:sp>
      <p:sp>
        <p:nvSpPr>
          <p:cNvPr id="6" name="Shape 4"/>
          <p:cNvSpPr/>
          <p:nvPr/>
        </p:nvSpPr>
        <p:spPr>
          <a:xfrm>
            <a:off x="11155680" y="4937760"/>
            <a:ext cx="1828800" cy="1828800"/>
          </a:xfrm>
          <a:prstGeom prst="ellipse">
            <a:avLst/>
          </a:prstGeom>
          <a:solidFill>
            <a:srgbClr val="B8821F"/>
          </a:solidFill>
          <a:ln w="12700">
            <a:solidFill>
              <a:srgbClr val="B8821F"/>
            </a:solidFill>
            <a:prstDash val="solid"/>
          </a:ln>
        </p:spPr>
      </p:sp>
      <p:sp>
        <p:nvSpPr>
          <p:cNvPr id="7" name="Shape 5"/>
          <p:cNvSpPr/>
          <p:nvPr/>
        </p:nvSpPr>
        <p:spPr>
          <a:xfrm>
            <a:off x="9144000" y="4206240"/>
            <a:ext cx="1097280" cy="1097280"/>
          </a:xfrm>
          <a:prstGeom prst="ellipse">
            <a:avLst/>
          </a:prstGeom>
          <a:solidFill>
            <a:srgbClr val="E9C46A"/>
          </a:solidFill>
          <a:ln w="12700">
            <a:solidFill>
              <a:srgbClr val="E9C46A"/>
            </a:solidFill>
            <a:prstDash val="solid"/>
          </a:ln>
        </p:spPr>
      </p:sp>
      <p:sp>
        <p:nvSpPr>
          <p:cNvPr id="8" name="Text 6"/>
          <p:cNvSpPr txBox="1"/>
          <p:nvPr/>
        </p:nvSpPr>
        <p:spPr>
          <a:xfrm>
            <a:off x="822960" y="6126480"/>
            <a:ext cx="10058400" cy="274320"/>
          </a:xfrm>
          <a:prstGeom prst="rect">
            <a:avLst/>
          </a:prstGeom>
          <a:noFill/>
          <a:ln/>
        </p:spPr>
        <p:txBody>
          <a:bodyPr wrap="square" lIns="0" tIns="0" rIns="0" bIns="0" rtlCol="0" anchor="ctr"/>
          <a:lstStyle/>
          <a:p>
            <a:pPr indent="0" marL="0">
              <a:buNone/>
            </a:pPr>
            <a:r>
              <a:rPr lang="en-US" sz="1200" dirty="0">
                <a:solidFill>
                  <a:srgbClr val="B9D3C4"/>
                </a:solidFill>
                <a:latin typeface="Calibri" pitchFamily="34" charset="0"/>
                <a:ea typeface="Calibri" pitchFamily="34" charset="-122"/>
                <a:cs typeface="Calibri" pitchFamily="34" charset="-120"/>
              </a:rPr>
              <a:t>Version 1.0 · October 2026  ·  africagric.com/en/academy/value-added-processing</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1"/>
          <p:cNvSpPr/>
          <p:nvPr>
            <p:ph idx="101" type="title" hasCustomPrompt="1"/>
          </p:nvPr>
        </p:nvSpPr>
        <p:spPr>
          <a:xfrm>
            <a:off x="640080" y="411480"/>
            <a:ext cx="10908792" cy="914400"/>
          </a:xfrm>
          <a:prstGeom prst="rect">
            <a:avLst/>
          </a:prstGeom>
          <a:noFill/>
          <a:ln/>
        </p:spPr>
        <p:txBody>
          <a:bodyPr wrap="square" lIns="0" tIns="0" rIns="0" bIns="0" rtlCol="0" anchor="t"/>
          <a:lstStyle/>
          <a:p>
            <a:pPr algn="l" indent="0" marL="0">
              <a:buNone/>
            </a:pPr>
            <a:r>
              <a:rPr lang="en-US" sz="3400" b="1" dirty="0">
                <a:solidFill>
                  <a:srgbClr val="1F4D3A"/>
                </a:solidFill>
                <a:latin typeface="Cambria" pitchFamily="34" charset="0"/>
                <a:ea typeface="Cambria" pitchFamily="34" charset="-122"/>
                <a:cs typeface="Cambria" pitchFamily="34" charset="-120"/>
              </a:rPr>
              <a:t>What you will take away</a:t>
            </a:r>
            <a:endParaRPr lang="en-US" sz="3400" dirty="0"/>
          </a:p>
        </p:txBody>
      </p:sp>
      <p:sp>
        <p:nvSpPr>
          <p:cNvPr id="3" name="Shape 1"/>
          <p:cNvSpPr/>
          <p:nvPr/>
        </p:nvSpPr>
        <p:spPr>
          <a:xfrm>
            <a:off x="640080" y="1627632"/>
            <a:ext cx="502920" cy="502920"/>
          </a:xfrm>
          <a:prstGeom prst="ellipse">
            <a:avLst/>
          </a:prstGeom>
          <a:solidFill>
            <a:srgbClr val="1F4D3A"/>
          </a:solidFill>
          <a:ln w="12700">
            <a:solidFill>
              <a:srgbClr val="1F4D3A"/>
            </a:solidFill>
            <a:prstDash val="solid"/>
          </a:ln>
        </p:spPr>
      </p:sp>
      <p:sp>
        <p:nvSpPr>
          <p:cNvPr id="4" name="Text 2"/>
          <p:cNvSpPr txBox="1"/>
          <p:nvPr/>
        </p:nvSpPr>
        <p:spPr>
          <a:xfrm>
            <a:off x="640080" y="1627632"/>
            <a:ext cx="502920" cy="502920"/>
          </a:xfrm>
          <a:prstGeom prst="rect">
            <a:avLst/>
          </a:prstGeom>
          <a:noFill/>
          <a:ln/>
        </p:spPr>
        <p:txBody>
          <a:bodyPr wrap="square" lIns="0" tIns="0" rIns="0" bIns="0" rtlCol="0" anchor="ctr"/>
          <a:lstStyle/>
          <a:p>
            <a:pPr algn="ctr" indent="0" marL="0">
              <a:buNone/>
            </a:pPr>
            <a:r>
              <a:rPr lang="en-US" sz="1800" b="1" dirty="0">
                <a:solidFill>
                  <a:srgbClr val="FFFFFF"/>
                </a:solidFill>
                <a:latin typeface="Cambria" pitchFamily="34" charset="0"/>
                <a:ea typeface="Cambria" pitchFamily="34" charset="-122"/>
                <a:cs typeface="Cambria" pitchFamily="34" charset="-120"/>
              </a:rPr>
              <a:t>1</a:t>
            </a:r>
            <a:endParaRPr lang="en-US" sz="1800" dirty="0"/>
          </a:p>
        </p:txBody>
      </p:sp>
      <p:sp>
        <p:nvSpPr>
          <p:cNvPr id="5" name="Text 3"/>
          <p:cNvSpPr txBox="1"/>
          <p:nvPr/>
        </p:nvSpPr>
        <p:spPr>
          <a:xfrm>
            <a:off x="1417320" y="1600200"/>
            <a:ext cx="10131552" cy="557784"/>
          </a:xfrm>
          <a:prstGeom prst="rect">
            <a:avLst/>
          </a:prstGeom>
          <a:noFill/>
          <a:ln/>
        </p:spPr>
        <p:txBody>
          <a:bodyPr wrap="square" lIns="0" tIns="0" rIns="0" bIns="0" rtlCol="0" anchor="ctr"/>
          <a:lstStyle/>
          <a:p>
            <a:pPr indent="0" marL="0">
              <a:buNone/>
            </a:pPr>
            <a:r>
              <a:rPr lang="en-US" sz="2400" dirty="0">
                <a:solidFill>
                  <a:srgbClr val="1D2A24"/>
                </a:solidFill>
                <a:latin typeface="Calibri" pitchFamily="34" charset="0"/>
                <a:ea typeface="Calibri" pitchFamily="34" charset="-122"/>
                <a:cs typeface="Calibri" pitchFamily="34" charset="-120"/>
              </a:rPr>
              <a:t>A realistic idea for turning a wasted crop into a stable food product</a:t>
            </a:r>
            <a:endParaRPr lang="en-US" sz="2400" dirty="0"/>
          </a:p>
        </p:txBody>
      </p:sp>
      <p:sp>
        <p:nvSpPr>
          <p:cNvPr id="6" name="Shape 4"/>
          <p:cNvSpPr/>
          <p:nvPr/>
        </p:nvSpPr>
        <p:spPr>
          <a:xfrm>
            <a:off x="640080" y="2374392"/>
            <a:ext cx="502920" cy="502920"/>
          </a:xfrm>
          <a:prstGeom prst="ellipse">
            <a:avLst/>
          </a:prstGeom>
          <a:solidFill>
            <a:srgbClr val="1F4D3A"/>
          </a:solidFill>
          <a:ln w="12700">
            <a:solidFill>
              <a:srgbClr val="1F4D3A"/>
            </a:solidFill>
            <a:prstDash val="solid"/>
          </a:ln>
        </p:spPr>
      </p:sp>
      <p:sp>
        <p:nvSpPr>
          <p:cNvPr id="7" name="Text 5"/>
          <p:cNvSpPr txBox="1"/>
          <p:nvPr/>
        </p:nvSpPr>
        <p:spPr>
          <a:xfrm>
            <a:off x="640080" y="2374392"/>
            <a:ext cx="502920" cy="502920"/>
          </a:xfrm>
          <a:prstGeom prst="rect">
            <a:avLst/>
          </a:prstGeom>
          <a:noFill/>
          <a:ln/>
        </p:spPr>
        <p:txBody>
          <a:bodyPr wrap="square" lIns="0" tIns="0" rIns="0" bIns="0" rtlCol="0" anchor="ctr"/>
          <a:lstStyle/>
          <a:p>
            <a:pPr algn="ctr" indent="0" marL="0">
              <a:buNone/>
            </a:pPr>
            <a:r>
              <a:rPr lang="en-US" sz="1800" b="1" dirty="0">
                <a:solidFill>
                  <a:srgbClr val="FFFFFF"/>
                </a:solidFill>
                <a:latin typeface="Cambria" pitchFamily="34" charset="0"/>
                <a:ea typeface="Cambria" pitchFamily="34" charset="-122"/>
                <a:cs typeface="Cambria" pitchFamily="34" charset="-120"/>
              </a:rPr>
              <a:t>2</a:t>
            </a:r>
            <a:endParaRPr lang="en-US" sz="1800" dirty="0"/>
          </a:p>
        </p:txBody>
      </p:sp>
      <p:sp>
        <p:nvSpPr>
          <p:cNvPr id="8" name="Text 6"/>
          <p:cNvSpPr txBox="1"/>
          <p:nvPr/>
        </p:nvSpPr>
        <p:spPr>
          <a:xfrm>
            <a:off x="1417320" y="2346960"/>
            <a:ext cx="10131552" cy="557784"/>
          </a:xfrm>
          <a:prstGeom prst="rect">
            <a:avLst/>
          </a:prstGeom>
          <a:noFill/>
          <a:ln/>
        </p:spPr>
        <p:txBody>
          <a:bodyPr wrap="square" lIns="0" tIns="0" rIns="0" bIns="0" rtlCol="0" anchor="ctr"/>
          <a:lstStyle/>
          <a:p>
            <a:pPr indent="0" marL="0">
              <a:buNone/>
            </a:pPr>
            <a:r>
              <a:rPr lang="en-US" sz="2400" dirty="0">
                <a:solidFill>
                  <a:srgbClr val="1D2A24"/>
                </a:solidFill>
                <a:latin typeface="Calibri" pitchFamily="34" charset="0"/>
                <a:ea typeface="Calibri" pitchFamily="34" charset="-122"/>
                <a:cs typeface="Calibri" pitchFamily="34" charset="-120"/>
              </a:rPr>
              <a:t>A two-stream sourcing plan</a:t>
            </a:r>
            <a:endParaRPr lang="en-US" sz="2400" dirty="0"/>
          </a:p>
        </p:txBody>
      </p:sp>
      <p:sp>
        <p:nvSpPr>
          <p:cNvPr id="9" name="Shape 7"/>
          <p:cNvSpPr/>
          <p:nvPr/>
        </p:nvSpPr>
        <p:spPr>
          <a:xfrm>
            <a:off x="640080" y="3121152"/>
            <a:ext cx="502920" cy="502920"/>
          </a:xfrm>
          <a:prstGeom prst="ellipse">
            <a:avLst/>
          </a:prstGeom>
          <a:solidFill>
            <a:srgbClr val="1F4D3A"/>
          </a:solidFill>
          <a:ln w="12700">
            <a:solidFill>
              <a:srgbClr val="1F4D3A"/>
            </a:solidFill>
            <a:prstDash val="solid"/>
          </a:ln>
        </p:spPr>
      </p:sp>
      <p:sp>
        <p:nvSpPr>
          <p:cNvPr id="10" name="Text 8"/>
          <p:cNvSpPr txBox="1"/>
          <p:nvPr/>
        </p:nvSpPr>
        <p:spPr>
          <a:xfrm>
            <a:off x="640080" y="3121152"/>
            <a:ext cx="502920" cy="502920"/>
          </a:xfrm>
          <a:prstGeom prst="rect">
            <a:avLst/>
          </a:prstGeom>
          <a:noFill/>
          <a:ln/>
        </p:spPr>
        <p:txBody>
          <a:bodyPr wrap="square" lIns="0" tIns="0" rIns="0" bIns="0" rtlCol="0" anchor="ctr"/>
          <a:lstStyle/>
          <a:p>
            <a:pPr algn="ctr" indent="0" marL="0">
              <a:buNone/>
            </a:pPr>
            <a:r>
              <a:rPr lang="en-US" sz="1800" b="1" dirty="0">
                <a:solidFill>
                  <a:srgbClr val="FFFFFF"/>
                </a:solidFill>
                <a:latin typeface="Cambria" pitchFamily="34" charset="0"/>
                <a:ea typeface="Cambria" pitchFamily="34" charset="-122"/>
                <a:cs typeface="Cambria" pitchFamily="34" charset="-120"/>
              </a:rPr>
              <a:t>3</a:t>
            </a:r>
            <a:endParaRPr lang="en-US" sz="1800" dirty="0"/>
          </a:p>
        </p:txBody>
      </p:sp>
      <p:sp>
        <p:nvSpPr>
          <p:cNvPr id="11" name="Text 9"/>
          <p:cNvSpPr txBox="1"/>
          <p:nvPr/>
        </p:nvSpPr>
        <p:spPr>
          <a:xfrm>
            <a:off x="1417320" y="3093720"/>
            <a:ext cx="10131552" cy="557784"/>
          </a:xfrm>
          <a:prstGeom prst="rect">
            <a:avLst/>
          </a:prstGeom>
          <a:noFill/>
          <a:ln/>
        </p:spPr>
        <p:txBody>
          <a:bodyPr wrap="square" lIns="0" tIns="0" rIns="0" bIns="0" rtlCol="0" anchor="ctr"/>
          <a:lstStyle/>
          <a:p>
            <a:pPr indent="0" marL="0">
              <a:buNone/>
            </a:pPr>
            <a:r>
              <a:rPr lang="en-US" sz="2400" dirty="0">
                <a:solidFill>
                  <a:srgbClr val="1D2A24"/>
                </a:solidFill>
                <a:latin typeface="Calibri" pitchFamily="34" charset="0"/>
                <a:ea typeface="Calibri" pitchFamily="34" charset="-122"/>
                <a:cs typeface="Calibri" pitchFamily="34" charset="-120"/>
              </a:rPr>
              <a:t>A way to screen vegetables and tell bases from additives</a:t>
            </a:r>
            <a:endParaRPr lang="en-US" sz="2400" dirty="0"/>
          </a:p>
        </p:txBody>
      </p:sp>
      <p:sp>
        <p:nvSpPr>
          <p:cNvPr id="12" name="Shape 10"/>
          <p:cNvSpPr/>
          <p:nvPr/>
        </p:nvSpPr>
        <p:spPr>
          <a:xfrm>
            <a:off x="640080" y="3867912"/>
            <a:ext cx="502920" cy="502920"/>
          </a:xfrm>
          <a:prstGeom prst="ellipse">
            <a:avLst/>
          </a:prstGeom>
          <a:solidFill>
            <a:srgbClr val="1F4D3A"/>
          </a:solidFill>
          <a:ln w="12700">
            <a:solidFill>
              <a:srgbClr val="1F4D3A"/>
            </a:solidFill>
            <a:prstDash val="solid"/>
          </a:ln>
        </p:spPr>
      </p:sp>
      <p:sp>
        <p:nvSpPr>
          <p:cNvPr id="13" name="Text 11"/>
          <p:cNvSpPr txBox="1"/>
          <p:nvPr/>
        </p:nvSpPr>
        <p:spPr>
          <a:xfrm>
            <a:off x="640080" y="3867912"/>
            <a:ext cx="502920" cy="502920"/>
          </a:xfrm>
          <a:prstGeom prst="rect">
            <a:avLst/>
          </a:prstGeom>
          <a:noFill/>
          <a:ln/>
        </p:spPr>
        <p:txBody>
          <a:bodyPr wrap="square" lIns="0" tIns="0" rIns="0" bIns="0" rtlCol="0" anchor="ctr"/>
          <a:lstStyle/>
          <a:p>
            <a:pPr algn="ctr" indent="0" marL="0">
              <a:buNone/>
            </a:pPr>
            <a:r>
              <a:rPr lang="en-US" sz="1800" b="1" dirty="0">
                <a:solidFill>
                  <a:srgbClr val="FFFFFF"/>
                </a:solidFill>
                <a:latin typeface="Cambria" pitchFamily="34" charset="0"/>
                <a:ea typeface="Cambria" pitchFamily="34" charset="-122"/>
                <a:cs typeface="Cambria" pitchFamily="34" charset="-120"/>
              </a:rPr>
              <a:t>4</a:t>
            </a:r>
            <a:endParaRPr lang="en-US" sz="1800" dirty="0"/>
          </a:p>
        </p:txBody>
      </p:sp>
      <p:sp>
        <p:nvSpPr>
          <p:cNvPr id="14" name="Text 12"/>
          <p:cNvSpPr txBox="1"/>
          <p:nvPr/>
        </p:nvSpPr>
        <p:spPr>
          <a:xfrm>
            <a:off x="1417320" y="3840480"/>
            <a:ext cx="10131552" cy="557784"/>
          </a:xfrm>
          <a:prstGeom prst="rect">
            <a:avLst/>
          </a:prstGeom>
          <a:noFill/>
          <a:ln/>
        </p:spPr>
        <p:txBody>
          <a:bodyPr wrap="square" lIns="0" tIns="0" rIns="0" bIns="0" rtlCol="0" anchor="ctr"/>
          <a:lstStyle/>
          <a:p>
            <a:pPr indent="0" marL="0">
              <a:buNone/>
            </a:pPr>
            <a:r>
              <a:rPr lang="en-US" sz="2400" dirty="0">
                <a:solidFill>
                  <a:srgbClr val="1D2A24"/>
                </a:solidFill>
                <a:latin typeface="Calibri" pitchFamily="34" charset="0"/>
                <a:ea typeface="Calibri" pitchFamily="34" charset="-122"/>
                <a:cs typeface="Calibri" pitchFamily="34" charset="-120"/>
              </a:rPr>
              <a:t>A first view of branding, customers and registration</a:t>
            </a:r>
            <a:endParaRPr lang="en-US" sz="2400" dirty="0"/>
          </a:p>
        </p:txBody>
      </p:sp>
      <p:sp>
        <p:nvSpPr>
          <p:cNvPr id="15" name="Shape 13"/>
          <p:cNvSpPr/>
          <p:nvPr/>
        </p:nvSpPr>
        <p:spPr>
          <a:xfrm>
            <a:off x="640080" y="4614672"/>
            <a:ext cx="502920" cy="502920"/>
          </a:xfrm>
          <a:prstGeom prst="ellipse">
            <a:avLst/>
          </a:prstGeom>
          <a:solidFill>
            <a:srgbClr val="1F4D3A"/>
          </a:solidFill>
          <a:ln w="12700">
            <a:solidFill>
              <a:srgbClr val="1F4D3A"/>
            </a:solidFill>
            <a:prstDash val="solid"/>
          </a:ln>
        </p:spPr>
      </p:sp>
      <p:sp>
        <p:nvSpPr>
          <p:cNvPr id="16" name="Text 14"/>
          <p:cNvSpPr txBox="1"/>
          <p:nvPr/>
        </p:nvSpPr>
        <p:spPr>
          <a:xfrm>
            <a:off x="640080" y="4614672"/>
            <a:ext cx="502920" cy="502920"/>
          </a:xfrm>
          <a:prstGeom prst="rect">
            <a:avLst/>
          </a:prstGeom>
          <a:noFill/>
          <a:ln/>
        </p:spPr>
        <p:txBody>
          <a:bodyPr wrap="square" lIns="0" tIns="0" rIns="0" bIns="0" rtlCol="0" anchor="ctr"/>
          <a:lstStyle/>
          <a:p>
            <a:pPr algn="ctr" indent="0" marL="0">
              <a:buNone/>
            </a:pPr>
            <a:r>
              <a:rPr lang="en-US" sz="1800" b="1" dirty="0">
                <a:solidFill>
                  <a:srgbClr val="FFFFFF"/>
                </a:solidFill>
                <a:latin typeface="Cambria" pitchFamily="34" charset="0"/>
                <a:ea typeface="Cambria" pitchFamily="34" charset="-122"/>
                <a:cs typeface="Cambria" pitchFamily="34" charset="-120"/>
              </a:rPr>
              <a:t>5</a:t>
            </a:r>
            <a:endParaRPr lang="en-US" sz="1800" dirty="0"/>
          </a:p>
        </p:txBody>
      </p:sp>
      <p:sp>
        <p:nvSpPr>
          <p:cNvPr id="17" name="Text 15"/>
          <p:cNvSpPr txBox="1"/>
          <p:nvPr/>
        </p:nvSpPr>
        <p:spPr>
          <a:xfrm>
            <a:off x="1417320" y="4587240"/>
            <a:ext cx="10131552" cy="557784"/>
          </a:xfrm>
          <a:prstGeom prst="rect">
            <a:avLst/>
          </a:prstGeom>
          <a:noFill/>
          <a:ln/>
        </p:spPr>
        <p:txBody>
          <a:bodyPr wrap="square" lIns="0" tIns="0" rIns="0" bIns="0" rtlCol="0" anchor="ctr"/>
          <a:lstStyle/>
          <a:p>
            <a:pPr indent="0" marL="0">
              <a:buNone/>
            </a:pPr>
            <a:r>
              <a:rPr lang="en-US" sz="2400" dirty="0">
                <a:solidFill>
                  <a:srgbClr val="1D2A24"/>
                </a:solidFill>
                <a:latin typeface="Calibri" pitchFamily="34" charset="0"/>
                <a:ea typeface="Calibri" pitchFamily="34" charset="-122"/>
                <a:cs typeface="Calibri" pitchFamily="34" charset="-120"/>
              </a:rPr>
              <a:t>Your own cost per pack and gross margin</a:t>
            </a:r>
            <a:endParaRPr lang="en-US" sz="2400" dirty="0"/>
          </a:p>
        </p:txBody>
      </p:sp>
      <p:sp>
        <p:nvSpPr>
          <p:cNvPr id="18" name="Shape 16"/>
          <p:cNvSpPr/>
          <p:nvPr/>
        </p:nvSpPr>
        <p:spPr>
          <a:xfrm>
            <a:off x="640080" y="5361432"/>
            <a:ext cx="502920" cy="502920"/>
          </a:xfrm>
          <a:prstGeom prst="ellipse">
            <a:avLst/>
          </a:prstGeom>
          <a:solidFill>
            <a:srgbClr val="1F4D3A"/>
          </a:solidFill>
          <a:ln w="12700">
            <a:solidFill>
              <a:srgbClr val="1F4D3A"/>
            </a:solidFill>
            <a:prstDash val="solid"/>
          </a:ln>
        </p:spPr>
      </p:sp>
      <p:sp>
        <p:nvSpPr>
          <p:cNvPr id="19" name="Text 17"/>
          <p:cNvSpPr txBox="1"/>
          <p:nvPr/>
        </p:nvSpPr>
        <p:spPr>
          <a:xfrm>
            <a:off x="640080" y="5361432"/>
            <a:ext cx="502920" cy="502920"/>
          </a:xfrm>
          <a:prstGeom prst="rect">
            <a:avLst/>
          </a:prstGeom>
          <a:noFill/>
          <a:ln/>
        </p:spPr>
        <p:txBody>
          <a:bodyPr wrap="square" lIns="0" tIns="0" rIns="0" bIns="0" rtlCol="0" anchor="ctr"/>
          <a:lstStyle/>
          <a:p>
            <a:pPr algn="ctr" indent="0" marL="0">
              <a:buNone/>
            </a:pPr>
            <a:r>
              <a:rPr lang="en-US" sz="1800" b="1" dirty="0">
                <a:solidFill>
                  <a:srgbClr val="FFFFFF"/>
                </a:solidFill>
                <a:latin typeface="Cambria" pitchFamily="34" charset="0"/>
                <a:ea typeface="Cambria" pitchFamily="34" charset="-122"/>
                <a:cs typeface="Cambria" pitchFamily="34" charset="-120"/>
              </a:rPr>
              <a:t>6</a:t>
            </a:r>
            <a:endParaRPr lang="en-US" sz="1800" dirty="0"/>
          </a:p>
        </p:txBody>
      </p:sp>
      <p:sp>
        <p:nvSpPr>
          <p:cNvPr id="20" name="Text 18"/>
          <p:cNvSpPr txBox="1"/>
          <p:nvPr/>
        </p:nvSpPr>
        <p:spPr>
          <a:xfrm>
            <a:off x="1417320" y="5334000"/>
            <a:ext cx="10131552" cy="557784"/>
          </a:xfrm>
          <a:prstGeom prst="rect">
            <a:avLst/>
          </a:prstGeom>
          <a:noFill/>
          <a:ln/>
        </p:spPr>
        <p:txBody>
          <a:bodyPr wrap="square" lIns="0" tIns="0" rIns="0" bIns="0" rtlCol="0" anchor="ctr"/>
          <a:lstStyle/>
          <a:p>
            <a:pPr indent="0" marL="0">
              <a:buNone/>
            </a:pPr>
            <a:r>
              <a:rPr lang="en-US" sz="2400" dirty="0">
                <a:solidFill>
                  <a:srgbClr val="1D2A24"/>
                </a:solidFill>
                <a:latin typeface="Calibri" pitchFamily="34" charset="0"/>
                <a:ea typeface="Calibri" pitchFamily="34" charset="-122"/>
                <a:cs typeface="Calibri" pitchFamily="34" charset="-120"/>
              </a:rPr>
              <a:t>One action to take in the next seven days</a:t>
            </a:r>
            <a:endParaRPr lang="en-US" sz="2400" dirty="0"/>
          </a:p>
        </p:txBody>
      </p:sp>
      <p:sp>
        <p:nvSpPr>
          <p:cNvPr id="25" name="Slide Number Placeholder 0"/>
          <p:cNvSpPr>
            <a:spLocks noGrp="1"/>
          </p:cNvSpPr>
          <p:nvPr>
            <p:ph type="sldNum" sz="quarter" idx="4294967295"/>
          </p:nvPr>
        </p:nvSpPr>
        <p:spPr>
          <a:xfrm>
            <a:off x="10817352" y="6419088"/>
            <a:ext cx="73152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5B6B6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1"/>
          <p:cNvSpPr/>
          <p:nvPr>
            <p:ph idx="101" type="title" hasCustomPrompt="1"/>
          </p:nvPr>
        </p:nvSpPr>
        <p:spPr>
          <a:xfrm>
            <a:off x="640080" y="411480"/>
            <a:ext cx="10908792" cy="914400"/>
          </a:xfrm>
          <a:prstGeom prst="rect">
            <a:avLst/>
          </a:prstGeom>
          <a:noFill/>
          <a:ln/>
        </p:spPr>
        <p:txBody>
          <a:bodyPr wrap="square" lIns="0" tIns="0" rIns="0" bIns="0" rtlCol="0" anchor="t"/>
          <a:lstStyle/>
          <a:p>
            <a:pPr algn="l" indent="0" marL="0">
              <a:buNone/>
            </a:pPr>
            <a:r>
              <a:rPr lang="en-US" sz="3400" b="1" dirty="0">
                <a:solidFill>
                  <a:srgbClr val="1F4D3A"/>
                </a:solidFill>
                <a:latin typeface="Cambria" pitchFamily="34" charset="0"/>
                <a:ea typeface="Cambria" pitchFamily="34" charset="-122"/>
                <a:cs typeface="Cambria" pitchFamily="34" charset="-120"/>
              </a:rPr>
              <a:t>About the worked example</a:t>
            </a:r>
            <a:endParaRPr lang="en-US" sz="3400" dirty="0"/>
          </a:p>
        </p:txBody>
      </p:sp>
      <p:sp>
        <p:nvSpPr>
          <p:cNvPr id="3" name="Shape 1"/>
          <p:cNvSpPr/>
          <p:nvPr/>
        </p:nvSpPr>
        <p:spPr>
          <a:xfrm>
            <a:off x="640080" y="1645920"/>
            <a:ext cx="10908792" cy="3840480"/>
          </a:xfrm>
          <a:prstGeom prst="rect">
            <a:avLst/>
          </a:prstGeom>
          <a:solidFill>
            <a:srgbClr val="FBF1E3"/>
          </a:solidFill>
          <a:ln w="12700">
            <a:solidFill>
              <a:srgbClr val="FBF1E3"/>
            </a:solidFill>
            <a:prstDash val="solid"/>
          </a:ln>
        </p:spPr>
      </p:sp>
      <p:sp>
        <p:nvSpPr>
          <p:cNvPr id="4" name="Shape 2"/>
          <p:cNvSpPr/>
          <p:nvPr/>
        </p:nvSpPr>
        <p:spPr>
          <a:xfrm>
            <a:off x="1097280" y="2011680"/>
            <a:ext cx="822960" cy="822960"/>
          </a:xfrm>
          <a:prstGeom prst="ellipse">
            <a:avLst/>
          </a:prstGeom>
          <a:solidFill>
            <a:srgbClr val="B8821F"/>
          </a:solidFill>
          <a:ln w="12700">
            <a:solidFill>
              <a:srgbClr val="B8821F"/>
            </a:solidFill>
            <a:prstDash val="solid"/>
          </a:ln>
        </p:spPr>
      </p:sp>
      <p:sp>
        <p:nvSpPr>
          <p:cNvPr id="5" name="Text 3"/>
          <p:cNvSpPr txBox="1"/>
          <p:nvPr/>
        </p:nvSpPr>
        <p:spPr>
          <a:xfrm>
            <a:off x="1097280" y="2011680"/>
            <a:ext cx="822960" cy="822960"/>
          </a:xfrm>
          <a:prstGeom prst="rect">
            <a:avLst/>
          </a:prstGeom>
          <a:noFill/>
          <a:ln/>
        </p:spPr>
        <p:txBody>
          <a:bodyPr wrap="square" lIns="0" tIns="0" rIns="0" bIns="0" rtlCol="0" anchor="ctr"/>
          <a:lstStyle/>
          <a:p>
            <a:pPr algn="ctr" indent="0" marL="0">
              <a:buNone/>
            </a:pPr>
            <a:r>
              <a:rPr lang="en-US" sz="4000" b="1" dirty="0">
                <a:solidFill>
                  <a:srgbClr val="FFFFFF"/>
                </a:solidFill>
                <a:latin typeface="Cambria" pitchFamily="34" charset="0"/>
                <a:ea typeface="Cambria" pitchFamily="34" charset="-122"/>
                <a:cs typeface="Cambria" pitchFamily="34" charset="-120"/>
              </a:rPr>
              <a:t>!</a:t>
            </a:r>
            <a:endParaRPr lang="en-US" sz="4000" dirty="0"/>
          </a:p>
        </p:txBody>
      </p:sp>
      <p:sp>
        <p:nvSpPr>
          <p:cNvPr id="6" name="Text 4"/>
          <p:cNvSpPr txBox="1"/>
          <p:nvPr/>
        </p:nvSpPr>
        <p:spPr>
          <a:xfrm>
            <a:off x="2377440" y="1920240"/>
            <a:ext cx="8622792" cy="3383280"/>
          </a:xfrm>
          <a:prstGeom prst="rect">
            <a:avLst/>
          </a:prstGeom>
          <a:noFill/>
          <a:ln/>
        </p:spPr>
        <p:txBody>
          <a:bodyPr wrap="square" lIns="0" tIns="0" rIns="0" bIns="0" rtlCol="0" anchor="ctr"/>
          <a:lstStyle/>
          <a:p>
            <a:pPr indent="0" marL="0">
              <a:buNone/>
            </a:pPr>
            <a:r>
              <a:rPr lang="en-US" sz="2600" dirty="0">
                <a:solidFill>
                  <a:srgbClr val="1D2A24"/>
                </a:solidFill>
                <a:latin typeface="Calibri" pitchFamily="34" charset="0"/>
                <a:ea typeface="Calibri" pitchFamily="34" charset="-122"/>
                <a:cs typeface="Calibri" pitchFamily="34" charset="-120"/>
              </a:rPr>
              <a:t>The author has tested one mix, with a cabbage base, and reports that it works. Other vegetable bases are still in testing. These results are the author's own and are not independently verified. Treat the example as a method to learn from, not as proof that a product will succeed.</a:t>
            </a:r>
            <a:endParaRPr lang="en-US" sz="2600" dirty="0"/>
          </a:p>
        </p:txBody>
      </p:sp>
      <p:sp>
        <p:nvSpPr>
          <p:cNvPr id="25" name="Slide Number Placeholder 0"/>
          <p:cNvSpPr>
            <a:spLocks noGrp="1"/>
          </p:cNvSpPr>
          <p:nvPr>
            <p:ph type="sldNum" sz="quarter" idx="4294967295"/>
          </p:nvPr>
        </p:nvSpPr>
        <p:spPr>
          <a:xfrm>
            <a:off x="10817352" y="6419088"/>
            <a:ext cx="73152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5B6B6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822960" y="2103120"/>
            <a:ext cx="2011680" cy="2011680"/>
          </a:xfrm>
          <a:prstGeom prst="ellipse">
            <a:avLst/>
          </a:prstGeom>
          <a:solidFill>
            <a:srgbClr val="B8821F"/>
          </a:solidFill>
          <a:ln w="12700">
            <a:solidFill>
              <a:srgbClr val="B8821F"/>
            </a:solidFill>
            <a:prstDash val="solid"/>
          </a:ln>
        </p:spPr>
      </p:sp>
      <p:sp>
        <p:nvSpPr>
          <p:cNvPr id="3" name="Text 1"/>
          <p:cNvSpPr txBox="1"/>
          <p:nvPr/>
        </p:nvSpPr>
        <p:spPr>
          <a:xfrm>
            <a:off x="822960" y="2103120"/>
            <a:ext cx="2011680" cy="2011680"/>
          </a:xfrm>
          <a:prstGeom prst="rect">
            <a:avLst/>
          </a:prstGeom>
          <a:noFill/>
          <a:ln/>
        </p:spPr>
        <p:txBody>
          <a:bodyPr wrap="square" lIns="0" tIns="0" rIns="0" bIns="0" rtlCol="0" anchor="ctr"/>
          <a:lstStyle/>
          <a:p>
            <a:pPr algn="ctr" indent="0" marL="0">
              <a:buNone/>
            </a:pPr>
            <a:r>
              <a:rPr lang="en-US" sz="8000" b="1" dirty="0">
                <a:solidFill>
                  <a:srgbClr val="FFFFFF"/>
                </a:solidFill>
                <a:latin typeface="Cambria" pitchFamily="34" charset="0"/>
                <a:ea typeface="Cambria" pitchFamily="34" charset="-122"/>
                <a:cs typeface="Cambria" pitchFamily="34" charset="-120"/>
              </a:rPr>
              <a:t>1</a:t>
            </a:r>
            <a:endParaRPr lang="en-US" sz="8000" dirty="0"/>
          </a:p>
        </p:txBody>
      </p:sp>
      <p:sp>
        <p:nvSpPr>
          <p:cNvPr id="4" name="Text 2"/>
          <p:cNvSpPr txBox="1"/>
          <p:nvPr/>
        </p:nvSpPr>
        <p:spPr>
          <a:xfrm>
            <a:off x="3291840" y="2011680"/>
            <a:ext cx="8046720" cy="1554480"/>
          </a:xfrm>
          <a:prstGeom prst="rect">
            <a:avLst/>
          </a:prstGeom>
          <a:noFill/>
          <a:ln/>
        </p:spPr>
        <p:txBody>
          <a:bodyPr wrap="square" lIns="0" tIns="0" rIns="0" bIns="0" rtlCol="0" anchor="b"/>
          <a:lstStyle/>
          <a:p>
            <a:pPr indent="0" marL="0">
              <a:buNone/>
            </a:pPr>
            <a:r>
              <a:rPr lang="en-US" sz="4400" b="1" dirty="0">
                <a:solidFill>
                  <a:srgbClr val="FFFFFF"/>
                </a:solidFill>
                <a:latin typeface="Cambria" pitchFamily="34" charset="0"/>
                <a:ea typeface="Cambria" pitchFamily="34" charset="-122"/>
                <a:cs typeface="Cambria" pitchFamily="34" charset="-120"/>
              </a:rPr>
              <a:t>The opportunity</a:t>
            </a:r>
            <a:endParaRPr lang="en-US" sz="4400" dirty="0"/>
          </a:p>
        </p:txBody>
      </p:sp>
      <p:sp>
        <p:nvSpPr>
          <p:cNvPr id="5" name="Text 3"/>
          <p:cNvSpPr txBox="1"/>
          <p:nvPr/>
        </p:nvSpPr>
        <p:spPr>
          <a:xfrm>
            <a:off x="3291840" y="3657600"/>
            <a:ext cx="8046720" cy="731520"/>
          </a:xfrm>
          <a:prstGeom prst="rect">
            <a:avLst/>
          </a:prstGeom>
          <a:noFill/>
          <a:ln/>
        </p:spPr>
        <p:txBody>
          <a:bodyPr wrap="square" lIns="0" tIns="0" rIns="0" bIns="0" rtlCol="0" anchor="t"/>
          <a:lstStyle/>
          <a:p>
            <a:pPr indent="0" marL="0">
              <a:buNone/>
            </a:pPr>
            <a:r>
              <a:rPr lang="en-US" sz="2400" dirty="0">
                <a:solidFill>
                  <a:srgbClr val="DCEBE2"/>
                </a:solidFill>
                <a:latin typeface="Calibri" pitchFamily="34" charset="0"/>
                <a:ea typeface="Calibri" pitchFamily="34" charset="-122"/>
                <a:cs typeface="Calibri" pitchFamily="34" charset="-120"/>
              </a:rPr>
              <a:t>Post-harvest loss is a business problem</a:t>
            </a:r>
            <a:endParaRPr lang="en-US" sz="2400" dirty="0"/>
          </a:p>
        </p:txBody>
      </p:sp>
      <p:sp>
        <p:nvSpPr>
          <p:cNvPr id="6" name="Text 4"/>
          <p:cNvSpPr txBox="1"/>
          <p:nvPr/>
        </p:nvSpPr>
        <p:spPr>
          <a:xfrm>
            <a:off x="3291840" y="4572000"/>
            <a:ext cx="7315200" cy="365760"/>
          </a:xfrm>
          <a:prstGeom prst="rect">
            <a:avLst/>
          </a:prstGeom>
          <a:noFill/>
          <a:ln/>
        </p:spPr>
        <p:txBody>
          <a:bodyPr wrap="square" lIns="0" tIns="0" rIns="0" bIns="0" rtlCol="0" anchor="ctr"/>
          <a:lstStyle/>
          <a:p>
            <a:pPr indent="0" marL="0">
              <a:buNone/>
            </a:pPr>
            <a:r>
              <a:rPr lang="en-US" sz="1600" b="1" dirty="0">
                <a:solidFill>
                  <a:srgbClr val="E9C46A"/>
                </a:solidFill>
                <a:latin typeface="Calibri" pitchFamily="34" charset="0"/>
                <a:ea typeface="Calibri" pitchFamily="34" charset="-122"/>
                <a:cs typeface="Calibri" pitchFamily="34" charset="-120"/>
              </a:rPr>
              <a:t>Part 1</a:t>
            </a:r>
            <a:endParaRPr lang="en-US" sz="1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1"/>
          <p:cNvSpPr/>
          <p:nvPr>
            <p:ph idx="101" type="title" hasCustomPrompt="1"/>
          </p:nvPr>
        </p:nvSpPr>
        <p:spPr>
          <a:xfrm>
            <a:off x="640080" y="411480"/>
            <a:ext cx="10908792" cy="914400"/>
          </a:xfrm>
          <a:prstGeom prst="rect">
            <a:avLst/>
          </a:prstGeom>
          <a:noFill/>
          <a:ln/>
        </p:spPr>
        <p:txBody>
          <a:bodyPr wrap="square" lIns="0" tIns="0" rIns="0" bIns="0" rtlCol="0" anchor="t"/>
          <a:lstStyle/>
          <a:p>
            <a:pPr algn="l" indent="0" marL="0">
              <a:buNone/>
            </a:pPr>
            <a:r>
              <a:rPr lang="en-US" sz="3400" b="1" dirty="0">
                <a:solidFill>
                  <a:srgbClr val="1F4D3A"/>
                </a:solidFill>
                <a:latin typeface="Cambria" pitchFamily="34" charset="0"/>
                <a:ea typeface="Cambria" pitchFamily="34" charset="-122"/>
                <a:cs typeface="Cambria" pitchFamily="34" charset="-120"/>
              </a:rPr>
              <a:t>Why fresh produce is lost</a:t>
            </a:r>
            <a:endParaRPr lang="en-US" sz="3400" dirty="0"/>
          </a:p>
        </p:txBody>
      </p:sp>
      <p:sp>
        <p:nvSpPr>
          <p:cNvPr id="3" name="Shape 1"/>
          <p:cNvSpPr/>
          <p:nvPr/>
        </p:nvSpPr>
        <p:spPr>
          <a:xfrm>
            <a:off x="640080" y="1600200"/>
            <a:ext cx="5294376" cy="1828800"/>
          </a:xfrm>
          <a:prstGeom prst="rect">
            <a:avLst/>
          </a:prstGeom>
          <a:solidFill>
            <a:srgbClr val="EAF1EC"/>
          </a:solidFill>
          <a:ln w="12700">
            <a:solidFill>
              <a:srgbClr val="EAF1EC"/>
            </a:solidFill>
            <a:prstDash val="solid"/>
          </a:ln>
        </p:spPr>
      </p:sp>
      <p:sp>
        <p:nvSpPr>
          <p:cNvPr id="4" name="Shape 2"/>
          <p:cNvSpPr/>
          <p:nvPr/>
        </p:nvSpPr>
        <p:spPr>
          <a:xfrm>
            <a:off x="914400" y="1874520"/>
            <a:ext cx="502920" cy="502920"/>
          </a:xfrm>
          <a:prstGeom prst="ellipse">
            <a:avLst/>
          </a:prstGeom>
          <a:solidFill>
            <a:srgbClr val="B8821F"/>
          </a:solidFill>
          <a:ln w="12700">
            <a:solidFill>
              <a:srgbClr val="B8821F"/>
            </a:solidFill>
            <a:prstDash val="solid"/>
          </a:ln>
        </p:spPr>
      </p:sp>
      <p:sp>
        <p:nvSpPr>
          <p:cNvPr id="5" name="Text 3"/>
          <p:cNvSpPr txBox="1"/>
          <p:nvPr/>
        </p:nvSpPr>
        <p:spPr>
          <a:xfrm>
            <a:off x="914400" y="1874520"/>
            <a:ext cx="502920" cy="502920"/>
          </a:xfrm>
          <a:prstGeom prst="rect">
            <a:avLst/>
          </a:prstGeom>
          <a:noFill/>
          <a:ln/>
        </p:spPr>
        <p:txBody>
          <a:bodyPr wrap="square" lIns="0" tIns="0" rIns="0" bIns="0" rtlCol="0" anchor="ctr"/>
          <a:lstStyle/>
          <a:p>
            <a:pPr algn="ctr" indent="0" marL="0">
              <a:buNone/>
            </a:pPr>
            <a:r>
              <a:rPr lang="en-US" sz="1800" b="1" dirty="0">
                <a:solidFill>
                  <a:srgbClr val="FFFFFF"/>
                </a:solidFill>
                <a:latin typeface="Cambria" pitchFamily="34" charset="0"/>
                <a:ea typeface="Cambria" pitchFamily="34" charset="-122"/>
                <a:cs typeface="Cambria" pitchFamily="34" charset="-120"/>
              </a:rPr>
              <a:t>1</a:t>
            </a:r>
            <a:endParaRPr lang="en-US" sz="1800" dirty="0"/>
          </a:p>
        </p:txBody>
      </p:sp>
      <p:sp>
        <p:nvSpPr>
          <p:cNvPr id="6" name="Text 4"/>
          <p:cNvSpPr txBox="1"/>
          <p:nvPr/>
        </p:nvSpPr>
        <p:spPr>
          <a:xfrm>
            <a:off x="1645920" y="1828800"/>
            <a:ext cx="4014216" cy="594360"/>
          </a:xfrm>
          <a:prstGeom prst="rect">
            <a:avLst/>
          </a:prstGeom>
          <a:noFill/>
          <a:ln/>
        </p:spPr>
        <p:txBody>
          <a:bodyPr wrap="square" lIns="0" tIns="0" rIns="0" bIns="0" rtlCol="0" anchor="ctr"/>
          <a:lstStyle/>
          <a:p>
            <a:pPr indent="0" marL="0">
              <a:buNone/>
            </a:pPr>
            <a:r>
              <a:rPr lang="en-US" sz="2200" b="1" dirty="0">
                <a:solidFill>
                  <a:srgbClr val="1F4D3A"/>
                </a:solidFill>
                <a:latin typeface="Cambria" pitchFamily="34" charset="0"/>
                <a:ea typeface="Cambria" pitchFamily="34" charset="-122"/>
                <a:cs typeface="Cambria" pitchFamily="34" charset="-120"/>
              </a:rPr>
              <a:t>Fast spoilage</a:t>
            </a:r>
            <a:endParaRPr lang="en-US" sz="2200" dirty="0"/>
          </a:p>
        </p:txBody>
      </p:sp>
      <p:sp>
        <p:nvSpPr>
          <p:cNvPr id="7" name="Text 5"/>
          <p:cNvSpPr txBox="1"/>
          <p:nvPr/>
        </p:nvSpPr>
        <p:spPr>
          <a:xfrm>
            <a:off x="914400" y="2514600"/>
            <a:ext cx="4745736" cy="822960"/>
          </a:xfrm>
          <a:prstGeom prst="rect">
            <a:avLst/>
          </a:prstGeom>
          <a:noFill/>
          <a:ln/>
        </p:spPr>
        <p:txBody>
          <a:bodyPr wrap="square" lIns="0" tIns="0" rIns="0" bIns="0" rtlCol="0" anchor="t"/>
          <a:lstStyle/>
          <a:p>
            <a:pPr indent="0" marL="0">
              <a:buNone/>
            </a:pPr>
            <a:r>
              <a:rPr lang="en-US" sz="2100" dirty="0">
                <a:solidFill>
                  <a:srgbClr val="1D2A24"/>
                </a:solidFill>
                <a:latin typeface="Calibri" pitchFamily="34" charset="0"/>
                <a:ea typeface="Calibri" pitchFamily="34" charset="-122"/>
                <a:cs typeface="Calibri" pitchFamily="34" charset="-120"/>
              </a:rPr>
              <a:t>Crops with a lot of water spoil quickly after harvest.</a:t>
            </a:r>
            <a:endParaRPr lang="en-US" sz="2100" dirty="0"/>
          </a:p>
        </p:txBody>
      </p:sp>
      <p:sp>
        <p:nvSpPr>
          <p:cNvPr id="8" name="Shape 6"/>
          <p:cNvSpPr/>
          <p:nvPr/>
        </p:nvSpPr>
        <p:spPr>
          <a:xfrm>
            <a:off x="6254496" y="1600200"/>
            <a:ext cx="5294376" cy="1828800"/>
          </a:xfrm>
          <a:prstGeom prst="rect">
            <a:avLst/>
          </a:prstGeom>
          <a:solidFill>
            <a:srgbClr val="EAF1EC"/>
          </a:solidFill>
          <a:ln w="12700">
            <a:solidFill>
              <a:srgbClr val="EAF1EC"/>
            </a:solidFill>
            <a:prstDash val="solid"/>
          </a:ln>
        </p:spPr>
      </p:sp>
      <p:sp>
        <p:nvSpPr>
          <p:cNvPr id="9" name="Shape 7"/>
          <p:cNvSpPr/>
          <p:nvPr/>
        </p:nvSpPr>
        <p:spPr>
          <a:xfrm>
            <a:off x="6528816" y="1874520"/>
            <a:ext cx="502920" cy="502920"/>
          </a:xfrm>
          <a:prstGeom prst="ellipse">
            <a:avLst/>
          </a:prstGeom>
          <a:solidFill>
            <a:srgbClr val="B8821F"/>
          </a:solidFill>
          <a:ln w="12700">
            <a:solidFill>
              <a:srgbClr val="B8821F"/>
            </a:solidFill>
            <a:prstDash val="solid"/>
          </a:ln>
        </p:spPr>
      </p:sp>
      <p:sp>
        <p:nvSpPr>
          <p:cNvPr id="10" name="Text 8"/>
          <p:cNvSpPr txBox="1"/>
          <p:nvPr/>
        </p:nvSpPr>
        <p:spPr>
          <a:xfrm>
            <a:off x="6528816" y="1874520"/>
            <a:ext cx="502920" cy="502920"/>
          </a:xfrm>
          <a:prstGeom prst="rect">
            <a:avLst/>
          </a:prstGeom>
          <a:noFill/>
          <a:ln/>
        </p:spPr>
        <p:txBody>
          <a:bodyPr wrap="square" lIns="0" tIns="0" rIns="0" bIns="0" rtlCol="0" anchor="ctr"/>
          <a:lstStyle/>
          <a:p>
            <a:pPr algn="ctr" indent="0" marL="0">
              <a:buNone/>
            </a:pPr>
            <a:r>
              <a:rPr lang="en-US" sz="1800" b="1" dirty="0">
                <a:solidFill>
                  <a:srgbClr val="FFFFFF"/>
                </a:solidFill>
                <a:latin typeface="Cambria" pitchFamily="34" charset="0"/>
                <a:ea typeface="Cambria" pitchFamily="34" charset="-122"/>
                <a:cs typeface="Cambria" pitchFamily="34" charset="-120"/>
              </a:rPr>
              <a:t>2</a:t>
            </a:r>
            <a:endParaRPr lang="en-US" sz="1800" dirty="0"/>
          </a:p>
        </p:txBody>
      </p:sp>
      <p:sp>
        <p:nvSpPr>
          <p:cNvPr id="11" name="Text 9"/>
          <p:cNvSpPr txBox="1"/>
          <p:nvPr/>
        </p:nvSpPr>
        <p:spPr>
          <a:xfrm>
            <a:off x="7260336" y="1828800"/>
            <a:ext cx="4014216" cy="594360"/>
          </a:xfrm>
          <a:prstGeom prst="rect">
            <a:avLst/>
          </a:prstGeom>
          <a:noFill/>
          <a:ln/>
        </p:spPr>
        <p:txBody>
          <a:bodyPr wrap="square" lIns="0" tIns="0" rIns="0" bIns="0" rtlCol="0" anchor="ctr"/>
          <a:lstStyle/>
          <a:p>
            <a:pPr indent="0" marL="0">
              <a:buNone/>
            </a:pPr>
            <a:r>
              <a:rPr lang="en-US" sz="2200" b="1" dirty="0">
                <a:solidFill>
                  <a:srgbClr val="1F4D3A"/>
                </a:solidFill>
                <a:latin typeface="Cambria" pitchFamily="34" charset="0"/>
                <a:ea typeface="Cambria" pitchFamily="34" charset="-122"/>
                <a:cs typeface="Cambria" pitchFamily="34" charset="-120"/>
              </a:rPr>
              <a:t>Rough handling</a:t>
            </a:r>
            <a:endParaRPr lang="en-US" sz="2200" dirty="0"/>
          </a:p>
        </p:txBody>
      </p:sp>
      <p:sp>
        <p:nvSpPr>
          <p:cNvPr id="12" name="Text 10"/>
          <p:cNvSpPr txBox="1"/>
          <p:nvPr/>
        </p:nvSpPr>
        <p:spPr>
          <a:xfrm>
            <a:off x="6528816" y="2514600"/>
            <a:ext cx="4745736" cy="822960"/>
          </a:xfrm>
          <a:prstGeom prst="rect">
            <a:avLst/>
          </a:prstGeom>
          <a:noFill/>
          <a:ln/>
        </p:spPr>
        <p:txBody>
          <a:bodyPr wrap="square" lIns="0" tIns="0" rIns="0" bIns="0" rtlCol="0" anchor="t"/>
          <a:lstStyle/>
          <a:p>
            <a:pPr indent="0" marL="0">
              <a:buNone/>
            </a:pPr>
            <a:r>
              <a:rPr lang="en-US" sz="2100" dirty="0">
                <a:solidFill>
                  <a:srgbClr val="1D2A24"/>
                </a:solidFill>
                <a:latin typeface="Calibri" pitchFamily="34" charset="0"/>
                <a:ea typeface="Calibri" pitchFamily="34" charset="-122"/>
                <a:cs typeface="Calibri" pitchFamily="34" charset="-120"/>
              </a:rPr>
              <a:t>Damage in the field, in transport and at the market.</a:t>
            </a:r>
            <a:endParaRPr lang="en-US" sz="2100" dirty="0"/>
          </a:p>
        </p:txBody>
      </p:sp>
      <p:sp>
        <p:nvSpPr>
          <p:cNvPr id="13" name="Shape 11"/>
          <p:cNvSpPr/>
          <p:nvPr/>
        </p:nvSpPr>
        <p:spPr>
          <a:xfrm>
            <a:off x="640080" y="3703320"/>
            <a:ext cx="5294376" cy="1828800"/>
          </a:xfrm>
          <a:prstGeom prst="rect">
            <a:avLst/>
          </a:prstGeom>
          <a:solidFill>
            <a:srgbClr val="EAF1EC"/>
          </a:solidFill>
          <a:ln w="12700">
            <a:solidFill>
              <a:srgbClr val="EAF1EC"/>
            </a:solidFill>
            <a:prstDash val="solid"/>
          </a:ln>
        </p:spPr>
      </p:sp>
      <p:sp>
        <p:nvSpPr>
          <p:cNvPr id="14" name="Shape 12"/>
          <p:cNvSpPr/>
          <p:nvPr/>
        </p:nvSpPr>
        <p:spPr>
          <a:xfrm>
            <a:off x="914400" y="3977640"/>
            <a:ext cx="502920" cy="502920"/>
          </a:xfrm>
          <a:prstGeom prst="ellipse">
            <a:avLst/>
          </a:prstGeom>
          <a:solidFill>
            <a:srgbClr val="B8821F"/>
          </a:solidFill>
          <a:ln w="12700">
            <a:solidFill>
              <a:srgbClr val="B8821F"/>
            </a:solidFill>
            <a:prstDash val="solid"/>
          </a:ln>
        </p:spPr>
      </p:sp>
      <p:sp>
        <p:nvSpPr>
          <p:cNvPr id="15" name="Text 13"/>
          <p:cNvSpPr txBox="1"/>
          <p:nvPr/>
        </p:nvSpPr>
        <p:spPr>
          <a:xfrm>
            <a:off x="914400" y="3977640"/>
            <a:ext cx="502920" cy="502920"/>
          </a:xfrm>
          <a:prstGeom prst="rect">
            <a:avLst/>
          </a:prstGeom>
          <a:noFill/>
          <a:ln/>
        </p:spPr>
        <p:txBody>
          <a:bodyPr wrap="square" lIns="0" tIns="0" rIns="0" bIns="0" rtlCol="0" anchor="ctr"/>
          <a:lstStyle/>
          <a:p>
            <a:pPr algn="ctr" indent="0" marL="0">
              <a:buNone/>
            </a:pPr>
            <a:r>
              <a:rPr lang="en-US" sz="1800" b="1" dirty="0">
                <a:solidFill>
                  <a:srgbClr val="FFFFFF"/>
                </a:solidFill>
                <a:latin typeface="Cambria" pitchFamily="34" charset="0"/>
                <a:ea typeface="Cambria" pitchFamily="34" charset="-122"/>
                <a:cs typeface="Cambria" pitchFamily="34" charset="-120"/>
              </a:rPr>
              <a:t>3</a:t>
            </a:r>
            <a:endParaRPr lang="en-US" sz="1800" dirty="0"/>
          </a:p>
        </p:txBody>
      </p:sp>
      <p:sp>
        <p:nvSpPr>
          <p:cNvPr id="16" name="Text 14"/>
          <p:cNvSpPr txBox="1"/>
          <p:nvPr/>
        </p:nvSpPr>
        <p:spPr>
          <a:xfrm>
            <a:off x="1645920" y="3931920"/>
            <a:ext cx="4014216" cy="594360"/>
          </a:xfrm>
          <a:prstGeom prst="rect">
            <a:avLst/>
          </a:prstGeom>
          <a:noFill/>
          <a:ln/>
        </p:spPr>
        <p:txBody>
          <a:bodyPr wrap="square" lIns="0" tIns="0" rIns="0" bIns="0" rtlCol="0" anchor="ctr"/>
          <a:lstStyle/>
          <a:p>
            <a:pPr indent="0" marL="0">
              <a:buNone/>
            </a:pPr>
            <a:r>
              <a:rPr lang="en-US" sz="2200" b="1" dirty="0">
                <a:solidFill>
                  <a:srgbClr val="1F4D3A"/>
                </a:solidFill>
                <a:latin typeface="Cambria" pitchFamily="34" charset="0"/>
                <a:ea typeface="Cambria" pitchFamily="34" charset="-122"/>
                <a:cs typeface="Cambria" pitchFamily="34" charset="-120"/>
              </a:rPr>
              <a:t>Heat and humidity</a:t>
            </a:r>
            <a:endParaRPr lang="en-US" sz="2200" dirty="0"/>
          </a:p>
        </p:txBody>
      </p:sp>
      <p:sp>
        <p:nvSpPr>
          <p:cNvPr id="17" name="Text 15"/>
          <p:cNvSpPr txBox="1"/>
          <p:nvPr/>
        </p:nvSpPr>
        <p:spPr>
          <a:xfrm>
            <a:off x="914400" y="4617720"/>
            <a:ext cx="4745736" cy="822960"/>
          </a:xfrm>
          <a:prstGeom prst="rect">
            <a:avLst/>
          </a:prstGeom>
          <a:noFill/>
          <a:ln/>
        </p:spPr>
        <p:txBody>
          <a:bodyPr wrap="square" lIns="0" tIns="0" rIns="0" bIns="0" rtlCol="0" anchor="t"/>
          <a:lstStyle/>
          <a:p>
            <a:pPr indent="0" marL="0">
              <a:buNone/>
            </a:pPr>
            <a:r>
              <a:rPr lang="en-US" sz="2100" dirty="0">
                <a:solidFill>
                  <a:srgbClr val="1D2A24"/>
                </a:solidFill>
                <a:latin typeface="Calibri" pitchFamily="34" charset="0"/>
                <a:ea typeface="Calibri" pitchFamily="34" charset="-122"/>
                <a:cs typeface="Calibri" pitchFamily="34" charset="-120"/>
              </a:rPr>
              <a:t>Hot, humid storage speeds rot.</a:t>
            </a:r>
            <a:endParaRPr lang="en-US" sz="2100" dirty="0"/>
          </a:p>
        </p:txBody>
      </p:sp>
      <p:sp>
        <p:nvSpPr>
          <p:cNvPr id="18" name="Shape 16"/>
          <p:cNvSpPr/>
          <p:nvPr/>
        </p:nvSpPr>
        <p:spPr>
          <a:xfrm>
            <a:off x="6254496" y="3703320"/>
            <a:ext cx="5294376" cy="1828800"/>
          </a:xfrm>
          <a:prstGeom prst="rect">
            <a:avLst/>
          </a:prstGeom>
          <a:solidFill>
            <a:srgbClr val="EAF1EC"/>
          </a:solidFill>
          <a:ln w="12700">
            <a:solidFill>
              <a:srgbClr val="EAF1EC"/>
            </a:solidFill>
            <a:prstDash val="solid"/>
          </a:ln>
        </p:spPr>
      </p:sp>
      <p:sp>
        <p:nvSpPr>
          <p:cNvPr id="19" name="Shape 17"/>
          <p:cNvSpPr/>
          <p:nvPr/>
        </p:nvSpPr>
        <p:spPr>
          <a:xfrm>
            <a:off x="6528816" y="3977640"/>
            <a:ext cx="502920" cy="502920"/>
          </a:xfrm>
          <a:prstGeom prst="ellipse">
            <a:avLst/>
          </a:prstGeom>
          <a:solidFill>
            <a:srgbClr val="B8821F"/>
          </a:solidFill>
          <a:ln w="12700">
            <a:solidFill>
              <a:srgbClr val="B8821F"/>
            </a:solidFill>
            <a:prstDash val="solid"/>
          </a:ln>
        </p:spPr>
      </p:sp>
      <p:sp>
        <p:nvSpPr>
          <p:cNvPr id="20" name="Text 18"/>
          <p:cNvSpPr txBox="1"/>
          <p:nvPr/>
        </p:nvSpPr>
        <p:spPr>
          <a:xfrm>
            <a:off x="6528816" y="3977640"/>
            <a:ext cx="502920" cy="502920"/>
          </a:xfrm>
          <a:prstGeom prst="rect">
            <a:avLst/>
          </a:prstGeom>
          <a:noFill/>
          <a:ln/>
        </p:spPr>
        <p:txBody>
          <a:bodyPr wrap="square" lIns="0" tIns="0" rIns="0" bIns="0" rtlCol="0" anchor="ctr"/>
          <a:lstStyle/>
          <a:p>
            <a:pPr algn="ctr" indent="0" marL="0">
              <a:buNone/>
            </a:pPr>
            <a:r>
              <a:rPr lang="en-US" sz="1800" b="1" dirty="0">
                <a:solidFill>
                  <a:srgbClr val="FFFFFF"/>
                </a:solidFill>
                <a:latin typeface="Cambria" pitchFamily="34" charset="0"/>
                <a:ea typeface="Cambria" pitchFamily="34" charset="-122"/>
                <a:cs typeface="Cambria" pitchFamily="34" charset="-120"/>
              </a:rPr>
              <a:t>4</a:t>
            </a:r>
            <a:endParaRPr lang="en-US" sz="1800" dirty="0"/>
          </a:p>
        </p:txBody>
      </p:sp>
      <p:sp>
        <p:nvSpPr>
          <p:cNvPr id="21" name="Text 19"/>
          <p:cNvSpPr txBox="1"/>
          <p:nvPr/>
        </p:nvSpPr>
        <p:spPr>
          <a:xfrm>
            <a:off x="7260336" y="3931920"/>
            <a:ext cx="4014216" cy="594360"/>
          </a:xfrm>
          <a:prstGeom prst="rect">
            <a:avLst/>
          </a:prstGeom>
          <a:noFill/>
          <a:ln/>
        </p:spPr>
        <p:txBody>
          <a:bodyPr wrap="square" lIns="0" tIns="0" rIns="0" bIns="0" rtlCol="0" anchor="ctr"/>
          <a:lstStyle/>
          <a:p>
            <a:pPr indent="0" marL="0">
              <a:buNone/>
            </a:pPr>
            <a:r>
              <a:rPr lang="en-US" sz="2200" b="1" dirty="0">
                <a:solidFill>
                  <a:srgbClr val="1F4D3A"/>
                </a:solidFill>
                <a:latin typeface="Cambria" pitchFamily="34" charset="0"/>
                <a:ea typeface="Cambria" pitchFamily="34" charset="-122"/>
                <a:cs typeface="Cambria" pitchFamily="34" charset="-120"/>
              </a:rPr>
              <a:t>No cooling</a:t>
            </a:r>
            <a:endParaRPr lang="en-US" sz="2200" dirty="0"/>
          </a:p>
        </p:txBody>
      </p:sp>
      <p:sp>
        <p:nvSpPr>
          <p:cNvPr id="22" name="Text 20"/>
          <p:cNvSpPr txBox="1"/>
          <p:nvPr/>
        </p:nvSpPr>
        <p:spPr>
          <a:xfrm>
            <a:off x="6528816" y="4617720"/>
            <a:ext cx="4745736" cy="822960"/>
          </a:xfrm>
          <a:prstGeom prst="rect">
            <a:avLst/>
          </a:prstGeom>
          <a:noFill/>
          <a:ln/>
        </p:spPr>
        <p:txBody>
          <a:bodyPr wrap="square" lIns="0" tIns="0" rIns="0" bIns="0" rtlCol="0" anchor="t"/>
          <a:lstStyle/>
          <a:p>
            <a:pPr indent="0" marL="0">
              <a:buNone/>
            </a:pPr>
            <a:r>
              <a:rPr lang="en-US" sz="2100" dirty="0">
                <a:solidFill>
                  <a:srgbClr val="1D2A24"/>
                </a:solidFill>
                <a:latin typeface="Calibri" pitchFamily="34" charset="0"/>
                <a:ea typeface="Calibri" pitchFamily="34" charset="-122"/>
                <a:cs typeface="Calibri" pitchFamily="34" charset="-120"/>
              </a:rPr>
              <a:t>Little or no cooling after cutting.</a:t>
            </a:r>
            <a:endParaRPr lang="en-US" sz="2100" dirty="0"/>
          </a:p>
        </p:txBody>
      </p:sp>
      <p:sp>
        <p:nvSpPr>
          <p:cNvPr id="23" name="Text 21"/>
          <p:cNvSpPr txBox="1"/>
          <p:nvPr/>
        </p:nvSpPr>
        <p:spPr>
          <a:xfrm>
            <a:off x="640080" y="5806440"/>
            <a:ext cx="10908792" cy="548640"/>
          </a:xfrm>
          <a:prstGeom prst="rect">
            <a:avLst/>
          </a:prstGeom>
          <a:noFill/>
          <a:ln/>
        </p:spPr>
        <p:txBody>
          <a:bodyPr wrap="square" lIns="0" tIns="0" rIns="0" bIns="0" rtlCol="0" anchor="t"/>
          <a:lstStyle/>
          <a:p>
            <a:pPr indent="0" marL="0">
              <a:buNone/>
            </a:pPr>
            <a:r>
              <a:rPr lang="en-US" sz="1600" i="1" dirty="0">
                <a:solidFill>
                  <a:srgbClr val="5B6B62"/>
                </a:solidFill>
                <a:latin typeface="Calibri" pitchFamily="34" charset="0"/>
                <a:ea typeface="Calibri" pitchFamily="34" charset="-122"/>
                <a:cs typeface="Calibri" pitchFamily="34" charset="-120"/>
              </a:rPr>
              <a:t>Causes reported by research on vegetables in Ghana. Source: module Part 1.</a:t>
            </a:r>
            <a:endParaRPr lang="en-US" sz="1600" dirty="0"/>
          </a:p>
        </p:txBody>
      </p:sp>
      <p:sp>
        <p:nvSpPr>
          <p:cNvPr id="25" name="Slide Number Placeholder 0"/>
          <p:cNvSpPr>
            <a:spLocks noGrp="1"/>
          </p:cNvSpPr>
          <p:nvPr>
            <p:ph type="sldNum" sz="quarter" idx="4294967295"/>
          </p:nvPr>
        </p:nvSpPr>
        <p:spPr>
          <a:xfrm>
            <a:off x="10817352" y="6419088"/>
            <a:ext cx="73152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5B6B6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822960" y="822960"/>
            <a:ext cx="10515600" cy="2011680"/>
          </a:xfrm>
          <a:prstGeom prst="rect">
            <a:avLst/>
          </a:prstGeom>
          <a:noFill/>
          <a:ln/>
        </p:spPr>
        <p:txBody>
          <a:bodyPr wrap="square" lIns="0" tIns="0" rIns="0" bIns="0" rtlCol="0" anchor="t"/>
          <a:lstStyle/>
          <a:p>
            <a:pPr indent="0" marL="0">
              <a:buNone/>
            </a:pPr>
            <a:r>
              <a:rPr lang="en-US" sz="4000" b="1" dirty="0">
                <a:solidFill>
                  <a:srgbClr val="FFFFFF"/>
                </a:solidFill>
                <a:latin typeface="Cambria" pitchFamily="34" charset="0"/>
                <a:ea typeface="Cambria" pitchFamily="34" charset="-122"/>
                <a:cs typeface="Cambria" pitchFamily="34" charset="-120"/>
              </a:rPr>
              <a:t>Every kilogram that rots is income that was never earned</a:t>
            </a:r>
            <a:endParaRPr lang="en-US" sz="4000" dirty="0"/>
          </a:p>
        </p:txBody>
      </p:sp>
      <p:sp>
        <p:nvSpPr>
          <p:cNvPr id="3" name="Shape 1"/>
          <p:cNvSpPr/>
          <p:nvPr/>
        </p:nvSpPr>
        <p:spPr>
          <a:xfrm>
            <a:off x="822960" y="3200400"/>
            <a:ext cx="10515600" cy="2377440"/>
          </a:xfrm>
          <a:prstGeom prst="rect">
            <a:avLst/>
          </a:prstGeom>
          <a:solidFill>
            <a:srgbClr val="2F6B50"/>
          </a:solidFill>
          <a:ln w="12700">
            <a:solidFill>
              <a:srgbClr val="2F6B50"/>
            </a:solidFill>
            <a:prstDash val="solid"/>
          </a:ln>
        </p:spPr>
      </p:sp>
      <p:sp>
        <p:nvSpPr>
          <p:cNvPr id="4" name="Text 2"/>
          <p:cNvSpPr txBox="1"/>
          <p:nvPr/>
        </p:nvSpPr>
        <p:spPr>
          <a:xfrm>
            <a:off x="1188720" y="3383280"/>
            <a:ext cx="9784080" cy="2011680"/>
          </a:xfrm>
          <a:prstGeom prst="rect">
            <a:avLst/>
          </a:prstGeom>
          <a:noFill/>
          <a:ln/>
        </p:spPr>
        <p:txBody>
          <a:bodyPr wrap="square" lIns="0" tIns="0" rIns="0" bIns="0" rtlCol="0" anchor="ctr"/>
          <a:lstStyle/>
          <a:p>
            <a:pPr indent="0" marL="0">
              <a:buNone/>
            </a:pPr>
            <a:r>
              <a:rPr lang="en-US" sz="2600" dirty="0">
                <a:solidFill>
                  <a:srgbClr val="FFFFFF"/>
                </a:solidFill>
                <a:latin typeface="Calibri" pitchFamily="34" charset="0"/>
                <a:ea typeface="Calibri" pitchFamily="34" charset="-122"/>
                <a:cs typeface="Calibri" pitchFamily="34" charset="-120"/>
              </a:rPr>
              <a:t>Lost income. Lost labour. Lost inputs. Where produce is lost, value is destroyed, and some of it can be captured with a product people actually want.</a:t>
            </a:r>
            <a:endParaRPr lang="en-US" sz="26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1"/>
          <p:cNvSpPr/>
          <p:nvPr>
            <p:ph idx="101" type="title" hasCustomPrompt="1"/>
          </p:nvPr>
        </p:nvSpPr>
        <p:spPr>
          <a:xfrm>
            <a:off x="640080" y="411480"/>
            <a:ext cx="10908792" cy="914400"/>
          </a:xfrm>
          <a:prstGeom prst="rect">
            <a:avLst/>
          </a:prstGeom>
          <a:noFill/>
          <a:ln/>
        </p:spPr>
        <p:txBody>
          <a:bodyPr wrap="square" lIns="0" tIns="0" rIns="0" bIns="0" rtlCol="0" anchor="t"/>
          <a:lstStyle/>
          <a:p>
            <a:pPr algn="l" indent="0" marL="0">
              <a:buNone/>
            </a:pPr>
            <a:r>
              <a:rPr lang="en-US" sz="3400" b="1" dirty="0">
                <a:solidFill>
                  <a:srgbClr val="1F4D3A"/>
                </a:solidFill>
                <a:latin typeface="Cambria" pitchFamily="34" charset="0"/>
                <a:ea typeface="Cambria" pitchFamily="34" charset="-122"/>
                <a:cs typeface="Cambria" pitchFamily="34" charset="-120"/>
              </a:rPr>
              <a:t>How to talk about loss figures</a:t>
            </a:r>
            <a:endParaRPr lang="en-US" sz="3400" dirty="0"/>
          </a:p>
        </p:txBody>
      </p:sp>
      <p:sp>
        <p:nvSpPr>
          <p:cNvPr id="3" name="Shape 1"/>
          <p:cNvSpPr/>
          <p:nvPr/>
        </p:nvSpPr>
        <p:spPr>
          <a:xfrm>
            <a:off x="640080" y="1645920"/>
            <a:ext cx="10908792" cy="3840480"/>
          </a:xfrm>
          <a:prstGeom prst="rect">
            <a:avLst/>
          </a:prstGeom>
          <a:solidFill>
            <a:srgbClr val="EAF1EC"/>
          </a:solidFill>
          <a:ln w="12700">
            <a:solidFill>
              <a:srgbClr val="EAF1EC"/>
            </a:solidFill>
            <a:prstDash val="solid"/>
          </a:ln>
        </p:spPr>
      </p:sp>
      <p:sp>
        <p:nvSpPr>
          <p:cNvPr id="4" name="Shape 2"/>
          <p:cNvSpPr/>
          <p:nvPr/>
        </p:nvSpPr>
        <p:spPr>
          <a:xfrm>
            <a:off x="1097280" y="2011680"/>
            <a:ext cx="822960" cy="822960"/>
          </a:xfrm>
          <a:prstGeom prst="ellipse">
            <a:avLst/>
          </a:prstGeom>
          <a:solidFill>
            <a:srgbClr val="2F6B50"/>
          </a:solidFill>
          <a:ln w="12700">
            <a:solidFill>
              <a:srgbClr val="2F6B50"/>
            </a:solidFill>
            <a:prstDash val="solid"/>
          </a:ln>
        </p:spPr>
      </p:sp>
      <p:sp>
        <p:nvSpPr>
          <p:cNvPr id="5" name="Text 3"/>
          <p:cNvSpPr txBox="1"/>
          <p:nvPr/>
        </p:nvSpPr>
        <p:spPr>
          <a:xfrm>
            <a:off x="1097280" y="2011680"/>
            <a:ext cx="822960" cy="822960"/>
          </a:xfrm>
          <a:prstGeom prst="rect">
            <a:avLst/>
          </a:prstGeom>
          <a:noFill/>
          <a:ln/>
        </p:spPr>
        <p:txBody>
          <a:bodyPr wrap="square" lIns="0" tIns="0" rIns="0" bIns="0" rtlCol="0" anchor="ctr"/>
          <a:lstStyle/>
          <a:p>
            <a:pPr algn="ctr" indent="0" marL="0">
              <a:buNone/>
            </a:pPr>
            <a:r>
              <a:rPr lang="en-US" sz="4000" b="1" dirty="0">
                <a:solidFill>
                  <a:srgbClr val="FFFFFF"/>
                </a:solidFill>
                <a:latin typeface="Cambria" pitchFamily="34" charset="0"/>
                <a:ea typeface="Cambria" pitchFamily="34" charset="-122"/>
                <a:cs typeface="Cambria" pitchFamily="34" charset="-120"/>
              </a:rPr>
              <a:t>i</a:t>
            </a:r>
            <a:endParaRPr lang="en-US" sz="4000" dirty="0"/>
          </a:p>
        </p:txBody>
      </p:sp>
      <p:sp>
        <p:nvSpPr>
          <p:cNvPr id="6" name="Text 4"/>
          <p:cNvSpPr txBox="1"/>
          <p:nvPr/>
        </p:nvSpPr>
        <p:spPr>
          <a:xfrm>
            <a:off x="2377440" y="1920240"/>
            <a:ext cx="8622792" cy="3383280"/>
          </a:xfrm>
          <a:prstGeom prst="rect">
            <a:avLst/>
          </a:prstGeom>
          <a:noFill/>
          <a:ln/>
        </p:spPr>
        <p:txBody>
          <a:bodyPr wrap="square" lIns="0" tIns="0" rIns="0" bIns="0" rtlCol="0" anchor="ctr"/>
          <a:lstStyle/>
          <a:p>
            <a:pPr indent="0" marL="0">
              <a:buNone/>
            </a:pPr>
            <a:r>
              <a:rPr lang="en-US" sz="2600" dirty="0">
                <a:solidFill>
                  <a:srgbClr val="1D2A24"/>
                </a:solidFill>
                <a:latin typeface="Calibri" pitchFamily="34" charset="0"/>
                <a:ea typeface="Calibri" pitchFamily="34" charset="-122"/>
                <a:cs typeface="Calibri" pitchFamily="34" charset="-120"/>
              </a:rPr>
              <a:t>You will see headline percentages for post-harvest loss. They vary by crop, place, year and how loss is measured, and many are repeated from earlier studies. When you use a number in a pitch, name its source and year, or measure the loss yourself with the farmers.</a:t>
            </a:r>
            <a:endParaRPr lang="en-US" sz="2600" dirty="0"/>
          </a:p>
        </p:txBody>
      </p:sp>
      <p:sp>
        <p:nvSpPr>
          <p:cNvPr id="25" name="Slide Number Placeholder 0"/>
          <p:cNvSpPr>
            <a:spLocks noGrp="1"/>
          </p:cNvSpPr>
          <p:nvPr>
            <p:ph type="sldNum" sz="quarter" idx="4294967295"/>
          </p:nvPr>
        </p:nvSpPr>
        <p:spPr>
          <a:xfrm>
            <a:off x="10817352" y="6419088"/>
            <a:ext cx="73152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5B6B6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1"/>
          <p:cNvSpPr/>
          <p:nvPr>
            <p:ph idx="101" type="title" hasCustomPrompt="1"/>
          </p:nvPr>
        </p:nvSpPr>
        <p:spPr>
          <a:xfrm>
            <a:off x="640080" y="411480"/>
            <a:ext cx="10908792" cy="914400"/>
          </a:xfrm>
          <a:prstGeom prst="rect">
            <a:avLst/>
          </a:prstGeom>
          <a:noFill/>
          <a:ln/>
        </p:spPr>
        <p:txBody>
          <a:bodyPr wrap="square" lIns="0" tIns="0" rIns="0" bIns="0" rtlCol="0" anchor="t"/>
          <a:lstStyle/>
          <a:p>
            <a:pPr algn="l" indent="0" marL="0">
              <a:buNone/>
            </a:pPr>
            <a:r>
              <a:rPr lang="en-US" sz="3400" b="1" dirty="0">
                <a:solidFill>
                  <a:srgbClr val="1F4D3A"/>
                </a:solidFill>
                <a:latin typeface="Cambria" pitchFamily="34" charset="0"/>
                <a:ea typeface="Cambria" pitchFamily="34" charset="-122"/>
                <a:cs typeface="Cambria" pitchFamily="34" charset="-120"/>
              </a:rPr>
              <a:t>Find high-loss crops near you</a:t>
            </a:r>
            <a:endParaRPr lang="en-US" sz="3400" dirty="0"/>
          </a:p>
        </p:txBody>
      </p:sp>
      <p:sp>
        <p:nvSpPr>
          <p:cNvPr id="3" name="Shape 1"/>
          <p:cNvSpPr/>
          <p:nvPr/>
        </p:nvSpPr>
        <p:spPr>
          <a:xfrm>
            <a:off x="640080" y="1600200"/>
            <a:ext cx="1920240" cy="1188720"/>
          </a:xfrm>
          <a:prstGeom prst="rect">
            <a:avLst/>
          </a:prstGeom>
          <a:solidFill>
            <a:srgbClr val="1F4D3A"/>
          </a:solidFill>
          <a:ln w="12700">
            <a:solidFill>
              <a:srgbClr val="1F4D3A"/>
            </a:solidFill>
            <a:prstDash val="solid"/>
          </a:ln>
        </p:spPr>
      </p:sp>
      <p:sp>
        <p:nvSpPr>
          <p:cNvPr id="4" name="Text 2"/>
          <p:cNvSpPr txBox="1"/>
          <p:nvPr/>
        </p:nvSpPr>
        <p:spPr>
          <a:xfrm>
            <a:off x="640080" y="1737360"/>
            <a:ext cx="1920240" cy="320040"/>
          </a:xfrm>
          <a:prstGeom prst="rect">
            <a:avLst/>
          </a:prstGeom>
          <a:noFill/>
          <a:ln/>
        </p:spPr>
        <p:txBody>
          <a:bodyPr wrap="square" lIns="0" tIns="0" rIns="0" bIns="0" rtlCol="0" anchor="ctr"/>
          <a:lstStyle/>
          <a:p>
            <a:pPr algn="ctr" indent="0" marL="0">
              <a:buNone/>
            </a:pPr>
            <a:r>
              <a:rPr lang="en-US" sz="1300" b="1" spc="200" kern="0" dirty="0">
                <a:solidFill>
                  <a:srgbClr val="E9C46A"/>
                </a:solidFill>
                <a:latin typeface="Calibri" pitchFamily="34" charset="0"/>
                <a:ea typeface="Calibri" pitchFamily="34" charset="-122"/>
                <a:cs typeface="Calibri" pitchFamily="34" charset="-120"/>
              </a:rPr>
              <a:t>EXERCISE</a:t>
            </a:r>
            <a:endParaRPr lang="en-US" sz="1300" dirty="0"/>
          </a:p>
        </p:txBody>
      </p:sp>
      <p:sp>
        <p:nvSpPr>
          <p:cNvPr id="5" name="Text 3"/>
          <p:cNvSpPr txBox="1"/>
          <p:nvPr/>
        </p:nvSpPr>
        <p:spPr>
          <a:xfrm>
            <a:off x="640080" y="2011680"/>
            <a:ext cx="1920240" cy="640080"/>
          </a:xfrm>
          <a:prstGeom prst="rect">
            <a:avLst/>
          </a:prstGeom>
          <a:noFill/>
          <a:ln/>
        </p:spPr>
        <p:txBody>
          <a:bodyPr wrap="square" lIns="0" tIns="0" rIns="0" bIns="0" rtlCol="0" anchor="ctr"/>
          <a:lstStyle/>
          <a:p>
            <a:pPr algn="ctr" indent="0" marL="0">
              <a:buNone/>
            </a:pPr>
            <a:r>
              <a:rPr lang="en-US" sz="3400" b="1" dirty="0">
                <a:solidFill>
                  <a:srgbClr val="FFFFFF"/>
                </a:solidFill>
                <a:latin typeface="Cambria" pitchFamily="34" charset="0"/>
                <a:ea typeface="Cambria" pitchFamily="34" charset="-122"/>
                <a:cs typeface="Cambria" pitchFamily="34" charset="-120"/>
              </a:rPr>
              <a:t>1.1</a:t>
            </a:r>
            <a:endParaRPr lang="en-US" sz="3400" dirty="0"/>
          </a:p>
        </p:txBody>
      </p:sp>
      <p:sp>
        <p:nvSpPr>
          <p:cNvPr id="6" name="Text 4"/>
          <p:cNvSpPr txBox="1"/>
          <p:nvPr/>
        </p:nvSpPr>
        <p:spPr>
          <a:xfrm>
            <a:off x="3566160" y="1600200"/>
            <a:ext cx="7982712" cy="758952"/>
          </a:xfrm>
          <a:prstGeom prst="rect">
            <a:avLst/>
          </a:prstGeom>
          <a:noFill/>
          <a:ln/>
        </p:spPr>
        <p:txBody>
          <a:bodyPr wrap="square" lIns="0" tIns="0" rIns="0" bIns="0" rtlCol="0" anchor="ctr"/>
          <a:lstStyle/>
          <a:p>
            <a:pPr indent="0" marL="0">
              <a:buNone/>
            </a:pPr>
            <a:r>
              <a:rPr lang="en-US" sz="2300" dirty="0">
                <a:solidFill>
                  <a:srgbClr val="1D2A24"/>
                </a:solidFill>
                <a:latin typeface="Calibri" pitchFamily="34" charset="0"/>
                <a:ea typeface="Calibri" pitchFamily="34" charset="-122"/>
                <a:cs typeface="Calibri" pitchFamily="34" charset="-120"/>
              </a:rPr>
              <a:t>Pick three perishable crops that are often lost after harvest</a:t>
            </a:r>
            <a:endParaRPr lang="en-US" sz="2300" dirty="0"/>
          </a:p>
        </p:txBody>
      </p:sp>
      <p:sp>
        <p:nvSpPr>
          <p:cNvPr id="7" name="Shape 5"/>
          <p:cNvSpPr/>
          <p:nvPr/>
        </p:nvSpPr>
        <p:spPr>
          <a:xfrm>
            <a:off x="2971800" y="1796796"/>
            <a:ext cx="365760" cy="365760"/>
          </a:xfrm>
          <a:prstGeom prst="ellipse">
            <a:avLst/>
          </a:prstGeom>
          <a:solidFill>
            <a:srgbClr val="B8821F"/>
          </a:solidFill>
          <a:ln w="12700">
            <a:solidFill>
              <a:srgbClr val="B8821F"/>
            </a:solidFill>
            <a:prstDash val="solid"/>
          </a:ln>
        </p:spPr>
      </p:sp>
      <p:sp>
        <p:nvSpPr>
          <p:cNvPr id="8" name="Text 6"/>
          <p:cNvSpPr txBox="1"/>
          <p:nvPr/>
        </p:nvSpPr>
        <p:spPr>
          <a:xfrm>
            <a:off x="2971800" y="1796796"/>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mbria" pitchFamily="34" charset="0"/>
                <a:ea typeface="Cambria" pitchFamily="34" charset="-122"/>
                <a:cs typeface="Cambria" pitchFamily="34" charset="-120"/>
              </a:rPr>
              <a:t>1</a:t>
            </a:r>
            <a:endParaRPr lang="en-US" sz="1400" dirty="0"/>
          </a:p>
        </p:txBody>
      </p:sp>
      <p:sp>
        <p:nvSpPr>
          <p:cNvPr id="9" name="Text 7"/>
          <p:cNvSpPr txBox="1"/>
          <p:nvPr/>
        </p:nvSpPr>
        <p:spPr>
          <a:xfrm>
            <a:off x="3566160" y="2468880"/>
            <a:ext cx="7982712" cy="758952"/>
          </a:xfrm>
          <a:prstGeom prst="rect">
            <a:avLst/>
          </a:prstGeom>
          <a:noFill/>
          <a:ln/>
        </p:spPr>
        <p:txBody>
          <a:bodyPr wrap="square" lIns="0" tIns="0" rIns="0" bIns="0" rtlCol="0" anchor="ctr"/>
          <a:lstStyle/>
          <a:p>
            <a:pPr indent="0" marL="0">
              <a:buNone/>
            </a:pPr>
            <a:r>
              <a:rPr lang="en-US" sz="2300" dirty="0">
                <a:solidFill>
                  <a:srgbClr val="1D2A24"/>
                </a:solidFill>
                <a:latin typeface="Calibri" pitchFamily="34" charset="0"/>
                <a:ea typeface="Calibri" pitchFamily="34" charset="-122"/>
                <a:cs typeface="Calibri" pitchFamily="34" charset="-120"/>
              </a:rPr>
              <a:t>Ask farmers and traders how much is lost and when. Write down who said it</a:t>
            </a:r>
            <a:endParaRPr lang="en-US" sz="2300" dirty="0"/>
          </a:p>
        </p:txBody>
      </p:sp>
      <p:sp>
        <p:nvSpPr>
          <p:cNvPr id="10" name="Shape 8"/>
          <p:cNvSpPr/>
          <p:nvPr/>
        </p:nvSpPr>
        <p:spPr>
          <a:xfrm>
            <a:off x="2971800" y="2665476"/>
            <a:ext cx="365760" cy="365760"/>
          </a:xfrm>
          <a:prstGeom prst="ellipse">
            <a:avLst/>
          </a:prstGeom>
          <a:solidFill>
            <a:srgbClr val="B8821F"/>
          </a:solidFill>
          <a:ln w="12700">
            <a:solidFill>
              <a:srgbClr val="B8821F"/>
            </a:solidFill>
            <a:prstDash val="solid"/>
          </a:ln>
        </p:spPr>
      </p:sp>
      <p:sp>
        <p:nvSpPr>
          <p:cNvPr id="11" name="Text 9"/>
          <p:cNvSpPr txBox="1"/>
          <p:nvPr/>
        </p:nvSpPr>
        <p:spPr>
          <a:xfrm>
            <a:off x="2971800" y="2665476"/>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mbria" pitchFamily="34" charset="0"/>
                <a:ea typeface="Cambria" pitchFamily="34" charset="-122"/>
                <a:cs typeface="Cambria" pitchFamily="34" charset="-120"/>
              </a:rPr>
              <a:t>2</a:t>
            </a:r>
            <a:endParaRPr lang="en-US" sz="1400" dirty="0"/>
          </a:p>
        </p:txBody>
      </p:sp>
      <p:sp>
        <p:nvSpPr>
          <p:cNvPr id="12" name="Text 10"/>
          <p:cNvSpPr txBox="1"/>
          <p:nvPr/>
        </p:nvSpPr>
        <p:spPr>
          <a:xfrm>
            <a:off x="3566160" y="3337560"/>
            <a:ext cx="7982712" cy="758952"/>
          </a:xfrm>
          <a:prstGeom prst="rect">
            <a:avLst/>
          </a:prstGeom>
          <a:noFill/>
          <a:ln/>
        </p:spPr>
        <p:txBody>
          <a:bodyPr wrap="square" lIns="0" tIns="0" rIns="0" bIns="0" rtlCol="0" anchor="ctr"/>
          <a:lstStyle/>
          <a:p>
            <a:pPr indent="0" marL="0">
              <a:buNone/>
            </a:pPr>
            <a:r>
              <a:rPr lang="en-US" sz="2300" dirty="0">
                <a:solidFill>
                  <a:srgbClr val="1D2A24"/>
                </a:solidFill>
                <a:latin typeface="Calibri" pitchFamily="34" charset="0"/>
                <a:ea typeface="Calibri" pitchFamily="34" charset="-122"/>
                <a:cs typeface="Calibri" pitchFamily="34" charset="-120"/>
              </a:rPr>
              <a:t>Note the price when it sells and what happens when it does not</a:t>
            </a:r>
            <a:endParaRPr lang="en-US" sz="2300" dirty="0"/>
          </a:p>
        </p:txBody>
      </p:sp>
      <p:sp>
        <p:nvSpPr>
          <p:cNvPr id="13" name="Shape 11"/>
          <p:cNvSpPr/>
          <p:nvPr/>
        </p:nvSpPr>
        <p:spPr>
          <a:xfrm>
            <a:off x="2971800" y="3534156"/>
            <a:ext cx="365760" cy="365760"/>
          </a:xfrm>
          <a:prstGeom prst="ellipse">
            <a:avLst/>
          </a:prstGeom>
          <a:solidFill>
            <a:srgbClr val="B8821F"/>
          </a:solidFill>
          <a:ln w="12700">
            <a:solidFill>
              <a:srgbClr val="B8821F"/>
            </a:solidFill>
            <a:prstDash val="solid"/>
          </a:ln>
        </p:spPr>
      </p:sp>
      <p:sp>
        <p:nvSpPr>
          <p:cNvPr id="14" name="Text 12"/>
          <p:cNvSpPr txBox="1"/>
          <p:nvPr/>
        </p:nvSpPr>
        <p:spPr>
          <a:xfrm>
            <a:off x="2971800" y="3534156"/>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mbria" pitchFamily="34" charset="0"/>
                <a:ea typeface="Cambria" pitchFamily="34" charset="-122"/>
                <a:cs typeface="Cambria" pitchFamily="34" charset="-120"/>
              </a:rPr>
              <a:t>3</a:t>
            </a:r>
            <a:endParaRPr lang="en-US" sz="1400" dirty="0"/>
          </a:p>
        </p:txBody>
      </p:sp>
      <p:sp>
        <p:nvSpPr>
          <p:cNvPr id="15" name="Text 13"/>
          <p:cNvSpPr txBox="1"/>
          <p:nvPr/>
        </p:nvSpPr>
        <p:spPr>
          <a:xfrm>
            <a:off x="3566160" y="4206240"/>
            <a:ext cx="7982712" cy="758952"/>
          </a:xfrm>
          <a:prstGeom prst="rect">
            <a:avLst/>
          </a:prstGeom>
          <a:noFill/>
          <a:ln/>
        </p:spPr>
        <p:txBody>
          <a:bodyPr wrap="square" lIns="0" tIns="0" rIns="0" bIns="0" rtlCol="0" anchor="ctr"/>
          <a:lstStyle/>
          <a:p>
            <a:pPr indent="0" marL="0">
              <a:buNone/>
            </a:pPr>
            <a:r>
              <a:rPr lang="en-US" sz="2300" dirty="0">
                <a:solidFill>
                  <a:srgbClr val="1D2A24"/>
                </a:solidFill>
                <a:latin typeface="Calibri" pitchFamily="34" charset="0"/>
                <a:ea typeface="Calibri" pitchFamily="34" charset="-122"/>
                <a:cs typeface="Calibri" pitchFamily="34" charset="-120"/>
              </a:rPr>
              <a:t>Could it be dried, ground or made stable? You will screen it in Part 3</a:t>
            </a:r>
            <a:endParaRPr lang="en-US" sz="2300" dirty="0"/>
          </a:p>
        </p:txBody>
      </p:sp>
      <p:sp>
        <p:nvSpPr>
          <p:cNvPr id="16" name="Shape 14"/>
          <p:cNvSpPr/>
          <p:nvPr/>
        </p:nvSpPr>
        <p:spPr>
          <a:xfrm>
            <a:off x="2971800" y="4402836"/>
            <a:ext cx="365760" cy="365760"/>
          </a:xfrm>
          <a:prstGeom prst="ellipse">
            <a:avLst/>
          </a:prstGeom>
          <a:solidFill>
            <a:srgbClr val="B8821F"/>
          </a:solidFill>
          <a:ln w="12700">
            <a:solidFill>
              <a:srgbClr val="B8821F"/>
            </a:solidFill>
            <a:prstDash val="solid"/>
          </a:ln>
        </p:spPr>
      </p:sp>
      <p:sp>
        <p:nvSpPr>
          <p:cNvPr id="17" name="Text 15"/>
          <p:cNvSpPr txBox="1"/>
          <p:nvPr/>
        </p:nvSpPr>
        <p:spPr>
          <a:xfrm>
            <a:off x="2971800" y="4402836"/>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mbria" pitchFamily="34" charset="0"/>
                <a:ea typeface="Cambria" pitchFamily="34" charset="-122"/>
                <a:cs typeface="Cambria" pitchFamily="34" charset="-120"/>
              </a:rPr>
              <a:t>4</a:t>
            </a:r>
            <a:endParaRPr lang="en-US" sz="1400" dirty="0"/>
          </a:p>
        </p:txBody>
      </p:sp>
      <p:sp>
        <p:nvSpPr>
          <p:cNvPr id="25" name="Slide Number Placeholder 0"/>
          <p:cNvSpPr>
            <a:spLocks noGrp="1"/>
          </p:cNvSpPr>
          <p:nvPr>
            <p:ph type="sldNum" sz="quarter" idx="4294967295"/>
          </p:nvPr>
        </p:nvSpPr>
        <p:spPr>
          <a:xfrm>
            <a:off x="10817352" y="6419088"/>
            <a:ext cx="73152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5B6B6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822960" y="2103120"/>
            <a:ext cx="2011680" cy="2011680"/>
          </a:xfrm>
          <a:prstGeom prst="ellipse">
            <a:avLst/>
          </a:prstGeom>
          <a:solidFill>
            <a:srgbClr val="B8821F"/>
          </a:solidFill>
          <a:ln w="12700">
            <a:solidFill>
              <a:srgbClr val="B8821F"/>
            </a:solidFill>
            <a:prstDash val="solid"/>
          </a:ln>
        </p:spPr>
      </p:sp>
      <p:sp>
        <p:nvSpPr>
          <p:cNvPr id="3" name="Text 1"/>
          <p:cNvSpPr txBox="1"/>
          <p:nvPr/>
        </p:nvSpPr>
        <p:spPr>
          <a:xfrm>
            <a:off x="822960" y="2103120"/>
            <a:ext cx="2011680" cy="2011680"/>
          </a:xfrm>
          <a:prstGeom prst="rect">
            <a:avLst/>
          </a:prstGeom>
          <a:noFill/>
          <a:ln/>
        </p:spPr>
        <p:txBody>
          <a:bodyPr wrap="square" lIns="0" tIns="0" rIns="0" bIns="0" rtlCol="0" anchor="ctr"/>
          <a:lstStyle/>
          <a:p>
            <a:pPr algn="ctr" indent="0" marL="0">
              <a:buNone/>
            </a:pPr>
            <a:r>
              <a:rPr lang="en-US" sz="8000" b="1" dirty="0">
                <a:solidFill>
                  <a:srgbClr val="FFFFFF"/>
                </a:solidFill>
                <a:latin typeface="Cambria" pitchFamily="34" charset="0"/>
                <a:ea typeface="Cambria" pitchFamily="34" charset="-122"/>
                <a:cs typeface="Cambria" pitchFamily="34" charset="-120"/>
              </a:rPr>
              <a:t>2</a:t>
            </a:r>
            <a:endParaRPr lang="en-US" sz="8000" dirty="0"/>
          </a:p>
        </p:txBody>
      </p:sp>
      <p:sp>
        <p:nvSpPr>
          <p:cNvPr id="4" name="Text 2"/>
          <p:cNvSpPr txBox="1"/>
          <p:nvPr/>
        </p:nvSpPr>
        <p:spPr>
          <a:xfrm>
            <a:off x="3291840" y="2011680"/>
            <a:ext cx="8046720" cy="1554480"/>
          </a:xfrm>
          <a:prstGeom prst="rect">
            <a:avLst/>
          </a:prstGeom>
          <a:noFill/>
          <a:ln/>
        </p:spPr>
        <p:txBody>
          <a:bodyPr wrap="square" lIns="0" tIns="0" rIns="0" bIns="0" rtlCol="0" anchor="b"/>
          <a:lstStyle/>
          <a:p>
            <a:pPr indent="0" marL="0">
              <a:buNone/>
            </a:pPr>
            <a:r>
              <a:rPr lang="en-US" sz="4400" b="1" dirty="0">
                <a:solidFill>
                  <a:srgbClr val="FFFFFF"/>
                </a:solidFill>
                <a:latin typeface="Cambria" pitchFamily="34" charset="0"/>
                <a:ea typeface="Cambria" pitchFamily="34" charset="-122"/>
                <a:cs typeface="Cambria" pitchFamily="34" charset="-120"/>
              </a:rPr>
              <a:t>Sourcing</a:t>
            </a:r>
            <a:endParaRPr lang="en-US" sz="4400" dirty="0"/>
          </a:p>
        </p:txBody>
      </p:sp>
      <p:sp>
        <p:nvSpPr>
          <p:cNvPr id="5" name="Text 3"/>
          <p:cNvSpPr txBox="1"/>
          <p:nvPr/>
        </p:nvSpPr>
        <p:spPr>
          <a:xfrm>
            <a:off x="3291840" y="3657600"/>
            <a:ext cx="8046720" cy="731520"/>
          </a:xfrm>
          <a:prstGeom prst="rect">
            <a:avLst/>
          </a:prstGeom>
          <a:noFill/>
          <a:ln/>
        </p:spPr>
        <p:txBody>
          <a:bodyPr wrap="square" lIns="0" tIns="0" rIns="0" bIns="0" rtlCol="0" anchor="t"/>
          <a:lstStyle/>
          <a:p>
            <a:pPr indent="0" marL="0">
              <a:buNone/>
            </a:pPr>
            <a:r>
              <a:rPr lang="en-US" sz="2400" dirty="0">
                <a:solidFill>
                  <a:srgbClr val="DCEBE2"/>
                </a:solidFill>
                <a:latin typeface="Calibri" pitchFamily="34" charset="0"/>
                <a:ea typeface="Calibri" pitchFamily="34" charset="-122"/>
                <a:cs typeface="Calibri" pitchFamily="34" charset="-120"/>
              </a:rPr>
              <a:t>A dual-stream plan</a:t>
            </a:r>
            <a:endParaRPr lang="en-US" sz="2400" dirty="0"/>
          </a:p>
        </p:txBody>
      </p:sp>
      <p:sp>
        <p:nvSpPr>
          <p:cNvPr id="6" name="Text 4"/>
          <p:cNvSpPr txBox="1"/>
          <p:nvPr/>
        </p:nvSpPr>
        <p:spPr>
          <a:xfrm>
            <a:off x="3291840" y="4572000"/>
            <a:ext cx="7315200" cy="365760"/>
          </a:xfrm>
          <a:prstGeom prst="rect">
            <a:avLst/>
          </a:prstGeom>
          <a:noFill/>
          <a:ln/>
        </p:spPr>
        <p:txBody>
          <a:bodyPr wrap="square" lIns="0" tIns="0" rIns="0" bIns="0" rtlCol="0" anchor="ctr"/>
          <a:lstStyle/>
          <a:p>
            <a:pPr indent="0" marL="0">
              <a:buNone/>
            </a:pPr>
            <a:r>
              <a:rPr lang="en-US" sz="1600" b="1" dirty="0">
                <a:solidFill>
                  <a:srgbClr val="E9C46A"/>
                </a:solidFill>
                <a:latin typeface="Calibri" pitchFamily="34" charset="0"/>
                <a:ea typeface="Calibri" pitchFamily="34" charset="-122"/>
                <a:cs typeface="Calibri" pitchFamily="34" charset="-120"/>
              </a:rPr>
              <a:t>Part 2</a:t>
            </a:r>
            <a:endParaRPr lang="en-US" sz="16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1"/>
          <p:cNvSpPr/>
          <p:nvPr>
            <p:ph idx="101" type="title" hasCustomPrompt="1"/>
          </p:nvPr>
        </p:nvSpPr>
        <p:spPr>
          <a:xfrm>
            <a:off x="640080" y="411480"/>
            <a:ext cx="10908792" cy="914400"/>
          </a:xfrm>
          <a:prstGeom prst="rect">
            <a:avLst/>
          </a:prstGeom>
          <a:noFill/>
          <a:ln/>
        </p:spPr>
        <p:txBody>
          <a:bodyPr wrap="square" lIns="0" tIns="0" rIns="0" bIns="0" rtlCol="0" anchor="t"/>
          <a:lstStyle/>
          <a:p>
            <a:pPr algn="l" indent="0" marL="0">
              <a:buNone/>
            </a:pPr>
            <a:r>
              <a:rPr lang="en-US" sz="3400" b="1" dirty="0">
                <a:solidFill>
                  <a:srgbClr val="1F4D3A"/>
                </a:solidFill>
                <a:latin typeface="Cambria" pitchFamily="34" charset="0"/>
                <a:ea typeface="Cambria" pitchFamily="34" charset="-122"/>
                <a:cs typeface="Cambria" pitchFamily="34" charset="-120"/>
              </a:rPr>
              <a:t>Two streams of supply</a:t>
            </a:r>
            <a:endParaRPr lang="en-US" sz="3400" dirty="0"/>
          </a:p>
        </p:txBody>
      </p:sp>
      <p:sp>
        <p:nvSpPr>
          <p:cNvPr id="3" name="Shape 1"/>
          <p:cNvSpPr/>
          <p:nvPr/>
        </p:nvSpPr>
        <p:spPr>
          <a:xfrm>
            <a:off x="640080" y="1600200"/>
            <a:ext cx="5298948" cy="4023360"/>
          </a:xfrm>
          <a:prstGeom prst="rect">
            <a:avLst/>
          </a:prstGeom>
          <a:solidFill>
            <a:srgbClr val="1F4D3A"/>
          </a:solidFill>
          <a:ln w="12700">
            <a:solidFill>
              <a:srgbClr val="1F4D3A"/>
            </a:solidFill>
            <a:prstDash val="solid"/>
          </a:ln>
        </p:spPr>
      </p:sp>
      <p:sp>
        <p:nvSpPr>
          <p:cNvPr id="4" name="Text 2"/>
          <p:cNvSpPr txBox="1"/>
          <p:nvPr/>
        </p:nvSpPr>
        <p:spPr>
          <a:xfrm>
            <a:off x="1005840" y="1828800"/>
            <a:ext cx="4567428" cy="365760"/>
          </a:xfrm>
          <a:prstGeom prst="rect">
            <a:avLst/>
          </a:prstGeom>
          <a:noFill/>
          <a:ln/>
        </p:spPr>
        <p:txBody>
          <a:bodyPr wrap="square" lIns="0" tIns="0" rIns="0" bIns="0" rtlCol="0" anchor="ctr"/>
          <a:lstStyle/>
          <a:p>
            <a:pPr indent="0" marL="0">
              <a:buNone/>
            </a:pPr>
            <a:r>
              <a:rPr lang="en-US" sz="1600" b="1" spc="300" kern="0" dirty="0">
                <a:solidFill>
                  <a:srgbClr val="FFFFFF"/>
                </a:solidFill>
                <a:latin typeface="Calibri" pitchFamily="34" charset="0"/>
                <a:ea typeface="Calibri" pitchFamily="34" charset="-122"/>
                <a:cs typeface="Calibri" pitchFamily="34" charset="-120"/>
              </a:rPr>
              <a:t>STREAM A</a:t>
            </a:r>
            <a:endParaRPr lang="en-US" sz="1600" dirty="0"/>
          </a:p>
        </p:txBody>
      </p:sp>
      <p:sp>
        <p:nvSpPr>
          <p:cNvPr id="5" name="Text 3"/>
          <p:cNvSpPr txBox="1"/>
          <p:nvPr/>
        </p:nvSpPr>
        <p:spPr>
          <a:xfrm>
            <a:off x="1005840" y="2286000"/>
            <a:ext cx="4567428" cy="914400"/>
          </a:xfrm>
          <a:prstGeom prst="rect">
            <a:avLst/>
          </a:prstGeom>
          <a:noFill/>
          <a:ln/>
        </p:spPr>
        <p:txBody>
          <a:bodyPr wrap="square" lIns="0" tIns="0" rIns="0" bIns="0" rtlCol="0" anchor="t"/>
          <a:lstStyle/>
          <a:p>
            <a:pPr indent="0" marL="0">
              <a:buNone/>
            </a:pPr>
            <a:r>
              <a:rPr lang="en-US" sz="3200" b="1" dirty="0">
                <a:solidFill>
                  <a:srgbClr val="FFFFFF"/>
                </a:solidFill>
                <a:latin typeface="Cambria" pitchFamily="34" charset="0"/>
                <a:ea typeface="Cambria" pitchFamily="34" charset="-122"/>
                <a:cs typeface="Cambria" pitchFamily="34" charset="-120"/>
              </a:rPr>
              <a:t>Surplus interception</a:t>
            </a:r>
            <a:endParaRPr lang="en-US" sz="3200" dirty="0"/>
          </a:p>
        </p:txBody>
      </p:sp>
      <p:sp>
        <p:nvSpPr>
          <p:cNvPr id="6" name="Text 4"/>
          <p:cNvSpPr txBox="1"/>
          <p:nvPr/>
        </p:nvSpPr>
        <p:spPr>
          <a:xfrm>
            <a:off x="1005840" y="3383280"/>
            <a:ext cx="4567428" cy="2011680"/>
          </a:xfrm>
          <a:prstGeom prst="rect">
            <a:avLst/>
          </a:prstGeom>
          <a:noFill/>
          <a:ln/>
        </p:spPr>
        <p:txBody>
          <a:bodyPr wrap="square" lIns="0" tIns="0" rIns="0" bIns="0" rtlCol="0" anchor="t"/>
          <a:lstStyle/>
          <a:p>
            <a:pPr indent="0" marL="0">
              <a:buNone/>
            </a:pPr>
            <a:r>
              <a:rPr lang="en-US" sz="2100" dirty="0">
                <a:solidFill>
                  <a:srgbClr val="FFFFFF"/>
                </a:solidFill>
                <a:latin typeface="Calibri" pitchFamily="34" charset="0"/>
                <a:ea typeface="Calibri" pitchFamily="34" charset="-122"/>
                <a:cs typeface="Calibri" pitchFamily="34" charset="-120"/>
              </a:rPr>
              <a:t>Buy produce farmers cannot sell and that is about to rot. This is the mission.</a:t>
            </a:r>
            <a:endParaRPr lang="en-US" sz="2100" dirty="0"/>
          </a:p>
        </p:txBody>
      </p:sp>
      <p:sp>
        <p:nvSpPr>
          <p:cNvPr id="7" name="Shape 5"/>
          <p:cNvSpPr/>
          <p:nvPr/>
        </p:nvSpPr>
        <p:spPr>
          <a:xfrm>
            <a:off x="6249924" y="1600200"/>
            <a:ext cx="5298948" cy="4023360"/>
          </a:xfrm>
          <a:prstGeom prst="rect">
            <a:avLst/>
          </a:prstGeom>
          <a:solidFill>
            <a:srgbClr val="B8821F"/>
          </a:solidFill>
          <a:ln w="12700">
            <a:solidFill>
              <a:srgbClr val="B8821F"/>
            </a:solidFill>
            <a:prstDash val="solid"/>
          </a:ln>
        </p:spPr>
      </p:sp>
      <p:sp>
        <p:nvSpPr>
          <p:cNvPr id="8" name="Text 6"/>
          <p:cNvSpPr txBox="1"/>
          <p:nvPr/>
        </p:nvSpPr>
        <p:spPr>
          <a:xfrm>
            <a:off x="6615684" y="1828800"/>
            <a:ext cx="4567428" cy="365760"/>
          </a:xfrm>
          <a:prstGeom prst="rect">
            <a:avLst/>
          </a:prstGeom>
          <a:noFill/>
          <a:ln/>
        </p:spPr>
        <p:txBody>
          <a:bodyPr wrap="square" lIns="0" tIns="0" rIns="0" bIns="0" rtlCol="0" anchor="ctr"/>
          <a:lstStyle/>
          <a:p>
            <a:pPr indent="0" marL="0">
              <a:buNone/>
            </a:pPr>
            <a:r>
              <a:rPr lang="en-US" sz="1600" b="1" spc="300" kern="0" dirty="0">
                <a:solidFill>
                  <a:srgbClr val="FFFFFF"/>
                </a:solidFill>
                <a:latin typeface="Calibri" pitchFamily="34" charset="0"/>
                <a:ea typeface="Calibri" pitchFamily="34" charset="-122"/>
                <a:cs typeface="Calibri" pitchFamily="34" charset="-120"/>
              </a:rPr>
              <a:t>STREAM B</a:t>
            </a:r>
            <a:endParaRPr lang="en-US" sz="1600" dirty="0"/>
          </a:p>
        </p:txBody>
      </p:sp>
      <p:sp>
        <p:nvSpPr>
          <p:cNvPr id="9" name="Text 7"/>
          <p:cNvSpPr txBox="1"/>
          <p:nvPr/>
        </p:nvSpPr>
        <p:spPr>
          <a:xfrm>
            <a:off x="6615684" y="2286000"/>
            <a:ext cx="4567428" cy="914400"/>
          </a:xfrm>
          <a:prstGeom prst="rect">
            <a:avLst/>
          </a:prstGeom>
          <a:noFill/>
          <a:ln/>
        </p:spPr>
        <p:txBody>
          <a:bodyPr wrap="square" lIns="0" tIns="0" rIns="0" bIns="0" rtlCol="0" anchor="t"/>
          <a:lstStyle/>
          <a:p>
            <a:pPr indent="0" marL="0">
              <a:buNone/>
            </a:pPr>
            <a:r>
              <a:rPr lang="en-US" sz="3200" b="1" dirty="0">
                <a:solidFill>
                  <a:srgbClr val="FFFFFF"/>
                </a:solidFill>
                <a:latin typeface="Cambria" pitchFamily="34" charset="0"/>
                <a:ea typeface="Cambria" pitchFamily="34" charset="-122"/>
                <a:cs typeface="Cambria" pitchFamily="34" charset="-120"/>
              </a:rPr>
              <a:t>Coordinated supply</a:t>
            </a:r>
            <a:endParaRPr lang="en-US" sz="3200" dirty="0"/>
          </a:p>
        </p:txBody>
      </p:sp>
      <p:sp>
        <p:nvSpPr>
          <p:cNvPr id="10" name="Text 8"/>
          <p:cNvSpPr txBox="1"/>
          <p:nvPr/>
        </p:nvSpPr>
        <p:spPr>
          <a:xfrm>
            <a:off x="6615684" y="3383280"/>
            <a:ext cx="4567428" cy="2011680"/>
          </a:xfrm>
          <a:prstGeom prst="rect">
            <a:avLst/>
          </a:prstGeom>
          <a:noFill/>
          <a:ln/>
        </p:spPr>
        <p:txBody>
          <a:bodyPr wrap="square" lIns="0" tIns="0" rIns="0" bIns="0" rtlCol="0" anchor="t"/>
          <a:lstStyle/>
          <a:p>
            <a:pPr indent="0" marL="0">
              <a:buNone/>
            </a:pPr>
            <a:r>
              <a:rPr lang="en-US" sz="2100" dirty="0">
                <a:solidFill>
                  <a:srgbClr val="FFFFFF"/>
                </a:solidFill>
                <a:latin typeface="Calibri" pitchFamily="34" charset="0"/>
                <a:ea typeface="Calibri" pitchFamily="34" charset="-122"/>
                <a:cs typeface="Calibri" pitchFamily="34" charset="-120"/>
              </a:rPr>
              <a:t>Forward contracts or coordinated buying with smallholders. This gives quantity, quality and timing. This is the business.</a:t>
            </a:r>
            <a:endParaRPr lang="en-US" sz="2100" dirty="0"/>
          </a:p>
        </p:txBody>
      </p:sp>
      <p:sp>
        <p:nvSpPr>
          <p:cNvPr id="25" name="Slide Number Placeholder 0"/>
          <p:cNvSpPr>
            <a:spLocks noGrp="1"/>
          </p:cNvSpPr>
          <p:nvPr>
            <p:ph type="sldNum" sz="quarter" idx="4294967295"/>
          </p:nvPr>
        </p:nvSpPr>
        <p:spPr>
          <a:xfrm>
            <a:off x="10817352" y="6419088"/>
            <a:ext cx="73152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5B6B6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822960" y="822960"/>
            <a:ext cx="10515600" cy="2194560"/>
          </a:xfrm>
          <a:prstGeom prst="rect">
            <a:avLst/>
          </a:prstGeom>
          <a:noFill/>
          <a:ln/>
        </p:spPr>
        <p:txBody>
          <a:bodyPr wrap="square" lIns="0" tIns="0" rIns="0" bIns="0" rtlCol="0" anchor="ctr"/>
          <a:lstStyle/>
          <a:p>
            <a:pPr indent="0" marL="0">
              <a:buNone/>
            </a:pPr>
            <a:r>
              <a:rPr lang="en-US" sz="4000" b="1" dirty="0">
                <a:solidFill>
                  <a:srgbClr val="FFFFFF"/>
                </a:solidFill>
                <a:latin typeface="Cambria" pitchFamily="34" charset="0"/>
                <a:ea typeface="Cambria" pitchFamily="34" charset="-122"/>
                <a:cs typeface="Cambria" pitchFamily="34" charset="-120"/>
              </a:rPr>
              <a:t>What happens to your business if you only buy surplus?</a:t>
            </a:r>
            <a:endParaRPr lang="en-US" sz="4000" dirty="0"/>
          </a:p>
        </p:txBody>
      </p:sp>
      <p:sp>
        <p:nvSpPr>
          <p:cNvPr id="3" name="Shape 1"/>
          <p:cNvSpPr/>
          <p:nvPr/>
        </p:nvSpPr>
        <p:spPr>
          <a:xfrm>
            <a:off x="822960" y="3474720"/>
            <a:ext cx="10515600" cy="2194560"/>
          </a:xfrm>
          <a:prstGeom prst="rect">
            <a:avLst/>
          </a:prstGeom>
          <a:solidFill>
            <a:srgbClr val="2F6B50"/>
          </a:solidFill>
          <a:ln w="12700">
            <a:solidFill>
              <a:srgbClr val="2F6B50"/>
            </a:solidFill>
            <a:prstDash val="solid"/>
          </a:ln>
        </p:spPr>
      </p:sp>
      <p:sp>
        <p:nvSpPr>
          <p:cNvPr id="4" name="Text 2"/>
          <p:cNvSpPr txBox="1"/>
          <p:nvPr/>
        </p:nvSpPr>
        <p:spPr>
          <a:xfrm>
            <a:off x="1188720" y="3611880"/>
            <a:ext cx="9784080" cy="1920240"/>
          </a:xfrm>
          <a:prstGeom prst="rect">
            <a:avLst/>
          </a:prstGeom>
          <a:noFill/>
          <a:ln/>
        </p:spPr>
        <p:txBody>
          <a:bodyPr wrap="square" lIns="0" tIns="0" rIns="0" bIns="0" rtlCol="0" anchor="ctr"/>
          <a:lstStyle/>
          <a:p>
            <a:pPr indent="0" marL="0">
              <a:buNone/>
            </a:pPr>
            <a:r>
              <a:rPr lang="en-US" sz="2600" dirty="0">
                <a:solidFill>
                  <a:srgbClr val="FFFFFF"/>
                </a:solidFill>
                <a:latin typeface="Calibri" pitchFamily="34" charset="0"/>
                <a:ea typeface="Calibri" pitchFamily="34" charset="-122"/>
                <a:cs typeface="Calibri" pitchFamily="34" charset="-120"/>
              </a:rPr>
              <a:t>The dryer sits idle for months. You cannot promise a retailer steady supply. The product disappears from the shelf.</a:t>
            </a:r>
            <a:endParaRPr lang="en-US" sz="26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1"/>
          <p:cNvSpPr/>
          <p:nvPr>
            <p:ph idx="101" type="title" hasCustomPrompt="1"/>
          </p:nvPr>
        </p:nvSpPr>
        <p:spPr>
          <a:xfrm>
            <a:off x="640080" y="411480"/>
            <a:ext cx="10908792" cy="914400"/>
          </a:xfrm>
          <a:prstGeom prst="rect">
            <a:avLst/>
          </a:prstGeom>
          <a:noFill/>
          <a:ln/>
        </p:spPr>
        <p:txBody>
          <a:bodyPr wrap="square" lIns="0" tIns="0" rIns="0" bIns="0" rtlCol="0" anchor="t"/>
          <a:lstStyle/>
          <a:p>
            <a:pPr algn="l" indent="0" marL="0">
              <a:buNone/>
            </a:pPr>
            <a:r>
              <a:rPr lang="en-US" sz="3400" b="1" dirty="0">
                <a:solidFill>
                  <a:srgbClr val="1F4D3A"/>
                </a:solidFill>
                <a:latin typeface="Cambria" pitchFamily="34" charset="0"/>
                <a:ea typeface="Cambria" pitchFamily="34" charset="-122"/>
                <a:cs typeface="Cambria" pitchFamily="34" charset="-120"/>
              </a:rPr>
              <a:t>Map your supply chain</a:t>
            </a:r>
            <a:endParaRPr lang="en-US" sz="3400" dirty="0"/>
          </a:p>
        </p:txBody>
      </p:sp>
      <p:sp>
        <p:nvSpPr>
          <p:cNvPr id="3" name="Shape 1"/>
          <p:cNvSpPr/>
          <p:nvPr/>
        </p:nvSpPr>
        <p:spPr>
          <a:xfrm>
            <a:off x="640080" y="1600200"/>
            <a:ext cx="1920240" cy="1188720"/>
          </a:xfrm>
          <a:prstGeom prst="rect">
            <a:avLst/>
          </a:prstGeom>
          <a:solidFill>
            <a:srgbClr val="1F4D3A"/>
          </a:solidFill>
          <a:ln w="12700">
            <a:solidFill>
              <a:srgbClr val="1F4D3A"/>
            </a:solidFill>
            <a:prstDash val="solid"/>
          </a:ln>
        </p:spPr>
      </p:sp>
      <p:sp>
        <p:nvSpPr>
          <p:cNvPr id="4" name="Text 2"/>
          <p:cNvSpPr txBox="1"/>
          <p:nvPr/>
        </p:nvSpPr>
        <p:spPr>
          <a:xfrm>
            <a:off x="640080" y="1737360"/>
            <a:ext cx="1920240" cy="320040"/>
          </a:xfrm>
          <a:prstGeom prst="rect">
            <a:avLst/>
          </a:prstGeom>
          <a:noFill/>
          <a:ln/>
        </p:spPr>
        <p:txBody>
          <a:bodyPr wrap="square" lIns="0" tIns="0" rIns="0" bIns="0" rtlCol="0" anchor="ctr"/>
          <a:lstStyle/>
          <a:p>
            <a:pPr algn="ctr" indent="0" marL="0">
              <a:buNone/>
            </a:pPr>
            <a:r>
              <a:rPr lang="en-US" sz="1300" b="1" spc="200" kern="0" dirty="0">
                <a:solidFill>
                  <a:srgbClr val="E9C46A"/>
                </a:solidFill>
                <a:latin typeface="Calibri" pitchFamily="34" charset="0"/>
                <a:ea typeface="Calibri" pitchFamily="34" charset="-122"/>
                <a:cs typeface="Calibri" pitchFamily="34" charset="-120"/>
              </a:rPr>
              <a:t>EXERCISE</a:t>
            </a:r>
            <a:endParaRPr lang="en-US" sz="1300" dirty="0"/>
          </a:p>
        </p:txBody>
      </p:sp>
      <p:sp>
        <p:nvSpPr>
          <p:cNvPr id="5" name="Text 3"/>
          <p:cNvSpPr txBox="1"/>
          <p:nvPr/>
        </p:nvSpPr>
        <p:spPr>
          <a:xfrm>
            <a:off x="640080" y="2011680"/>
            <a:ext cx="1920240" cy="640080"/>
          </a:xfrm>
          <a:prstGeom prst="rect">
            <a:avLst/>
          </a:prstGeom>
          <a:noFill/>
          <a:ln/>
        </p:spPr>
        <p:txBody>
          <a:bodyPr wrap="square" lIns="0" tIns="0" rIns="0" bIns="0" rtlCol="0" anchor="ctr"/>
          <a:lstStyle/>
          <a:p>
            <a:pPr algn="ctr" indent="0" marL="0">
              <a:buNone/>
            </a:pPr>
            <a:r>
              <a:rPr lang="en-US" sz="3400" b="1" dirty="0">
                <a:solidFill>
                  <a:srgbClr val="FFFFFF"/>
                </a:solidFill>
                <a:latin typeface="Cambria" pitchFamily="34" charset="0"/>
                <a:ea typeface="Cambria" pitchFamily="34" charset="-122"/>
                <a:cs typeface="Cambria" pitchFamily="34" charset="-120"/>
              </a:rPr>
              <a:t>2.1</a:t>
            </a:r>
            <a:endParaRPr lang="en-US" sz="3400" dirty="0"/>
          </a:p>
        </p:txBody>
      </p:sp>
      <p:sp>
        <p:nvSpPr>
          <p:cNvPr id="6" name="Text 4"/>
          <p:cNvSpPr txBox="1"/>
          <p:nvPr/>
        </p:nvSpPr>
        <p:spPr>
          <a:xfrm>
            <a:off x="3566160" y="1600200"/>
            <a:ext cx="7982712" cy="758952"/>
          </a:xfrm>
          <a:prstGeom prst="rect">
            <a:avLst/>
          </a:prstGeom>
          <a:noFill/>
          <a:ln/>
        </p:spPr>
        <p:txBody>
          <a:bodyPr wrap="square" lIns="0" tIns="0" rIns="0" bIns="0" rtlCol="0" anchor="ctr"/>
          <a:lstStyle/>
          <a:p>
            <a:pPr indent="0" marL="0">
              <a:buNone/>
            </a:pPr>
            <a:r>
              <a:rPr lang="en-US" sz="2300" dirty="0">
                <a:solidFill>
                  <a:srgbClr val="1D2A24"/>
                </a:solidFill>
                <a:latin typeface="Calibri" pitchFamily="34" charset="0"/>
                <a:ea typeface="Calibri" pitchFamily="34" charset="-122"/>
                <a:cs typeface="Calibri" pitchFamily="34" charset="-120"/>
              </a:rPr>
              <a:t>Who are the farmers, and how many are within reach?</a:t>
            </a:r>
            <a:endParaRPr lang="en-US" sz="2300" dirty="0"/>
          </a:p>
        </p:txBody>
      </p:sp>
      <p:sp>
        <p:nvSpPr>
          <p:cNvPr id="7" name="Shape 5"/>
          <p:cNvSpPr/>
          <p:nvPr/>
        </p:nvSpPr>
        <p:spPr>
          <a:xfrm>
            <a:off x="2971800" y="1796796"/>
            <a:ext cx="365760" cy="365760"/>
          </a:xfrm>
          <a:prstGeom prst="ellipse">
            <a:avLst/>
          </a:prstGeom>
          <a:solidFill>
            <a:srgbClr val="B8821F"/>
          </a:solidFill>
          <a:ln w="12700">
            <a:solidFill>
              <a:srgbClr val="B8821F"/>
            </a:solidFill>
            <a:prstDash val="solid"/>
          </a:ln>
        </p:spPr>
      </p:sp>
      <p:sp>
        <p:nvSpPr>
          <p:cNvPr id="8" name="Text 6"/>
          <p:cNvSpPr txBox="1"/>
          <p:nvPr/>
        </p:nvSpPr>
        <p:spPr>
          <a:xfrm>
            <a:off x="2971800" y="1796796"/>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mbria" pitchFamily="34" charset="0"/>
                <a:ea typeface="Cambria" pitchFamily="34" charset="-122"/>
                <a:cs typeface="Cambria" pitchFamily="34" charset="-120"/>
              </a:rPr>
              <a:t>1</a:t>
            </a:r>
            <a:endParaRPr lang="en-US" sz="1400" dirty="0"/>
          </a:p>
        </p:txBody>
      </p:sp>
      <p:sp>
        <p:nvSpPr>
          <p:cNvPr id="9" name="Text 7"/>
          <p:cNvSpPr txBox="1"/>
          <p:nvPr/>
        </p:nvSpPr>
        <p:spPr>
          <a:xfrm>
            <a:off x="3566160" y="2468880"/>
            <a:ext cx="7982712" cy="758952"/>
          </a:xfrm>
          <a:prstGeom prst="rect">
            <a:avLst/>
          </a:prstGeom>
          <a:noFill/>
          <a:ln/>
        </p:spPr>
        <p:txBody>
          <a:bodyPr wrap="square" lIns="0" tIns="0" rIns="0" bIns="0" rtlCol="0" anchor="ctr"/>
          <a:lstStyle/>
          <a:p>
            <a:pPr indent="0" marL="0">
              <a:buNone/>
            </a:pPr>
            <a:r>
              <a:rPr lang="en-US" sz="2300" dirty="0">
                <a:solidFill>
                  <a:srgbClr val="1D2A24"/>
                </a:solidFill>
                <a:latin typeface="Calibri" pitchFamily="34" charset="0"/>
                <a:ea typeface="Calibri" pitchFamily="34" charset="-122"/>
                <a:cs typeface="Calibri" pitchFamily="34" charset="-120"/>
              </a:rPr>
              <a:t>When is the harvest season, and how long does the surplus window last?</a:t>
            </a:r>
            <a:endParaRPr lang="en-US" sz="2300" dirty="0"/>
          </a:p>
        </p:txBody>
      </p:sp>
      <p:sp>
        <p:nvSpPr>
          <p:cNvPr id="10" name="Shape 8"/>
          <p:cNvSpPr/>
          <p:nvPr/>
        </p:nvSpPr>
        <p:spPr>
          <a:xfrm>
            <a:off x="2971800" y="2665476"/>
            <a:ext cx="365760" cy="365760"/>
          </a:xfrm>
          <a:prstGeom prst="ellipse">
            <a:avLst/>
          </a:prstGeom>
          <a:solidFill>
            <a:srgbClr val="B8821F"/>
          </a:solidFill>
          <a:ln w="12700">
            <a:solidFill>
              <a:srgbClr val="B8821F"/>
            </a:solidFill>
            <a:prstDash val="solid"/>
          </a:ln>
        </p:spPr>
      </p:sp>
      <p:sp>
        <p:nvSpPr>
          <p:cNvPr id="11" name="Text 9"/>
          <p:cNvSpPr txBox="1"/>
          <p:nvPr/>
        </p:nvSpPr>
        <p:spPr>
          <a:xfrm>
            <a:off x="2971800" y="2665476"/>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mbria" pitchFamily="34" charset="0"/>
                <a:ea typeface="Cambria" pitchFamily="34" charset="-122"/>
                <a:cs typeface="Cambria" pitchFamily="34" charset="-120"/>
              </a:rPr>
              <a:t>2</a:t>
            </a:r>
            <a:endParaRPr lang="en-US" sz="1400" dirty="0"/>
          </a:p>
        </p:txBody>
      </p:sp>
      <p:sp>
        <p:nvSpPr>
          <p:cNvPr id="12" name="Text 10"/>
          <p:cNvSpPr txBox="1"/>
          <p:nvPr/>
        </p:nvSpPr>
        <p:spPr>
          <a:xfrm>
            <a:off x="3566160" y="3337560"/>
            <a:ext cx="7982712" cy="758952"/>
          </a:xfrm>
          <a:prstGeom prst="rect">
            <a:avLst/>
          </a:prstGeom>
          <a:noFill/>
          <a:ln/>
        </p:spPr>
        <p:txBody>
          <a:bodyPr wrap="square" lIns="0" tIns="0" rIns="0" bIns="0" rtlCol="0" anchor="ctr"/>
          <a:lstStyle/>
          <a:p>
            <a:pPr indent="0" marL="0">
              <a:buNone/>
            </a:pPr>
            <a:r>
              <a:rPr lang="en-US" sz="2300" dirty="0">
                <a:solidFill>
                  <a:srgbClr val="1D2A24"/>
                </a:solidFill>
                <a:latin typeface="Calibri" pitchFamily="34" charset="0"/>
                <a:ea typeface="Calibri" pitchFamily="34" charset="-122"/>
                <a:cs typeface="Calibri" pitchFamily="34" charset="-120"/>
              </a:rPr>
              <a:t>What do farmers get at peak surplus compared with off-season?</a:t>
            </a:r>
            <a:endParaRPr lang="en-US" sz="2300" dirty="0"/>
          </a:p>
        </p:txBody>
      </p:sp>
      <p:sp>
        <p:nvSpPr>
          <p:cNvPr id="13" name="Shape 11"/>
          <p:cNvSpPr/>
          <p:nvPr/>
        </p:nvSpPr>
        <p:spPr>
          <a:xfrm>
            <a:off x="2971800" y="3534156"/>
            <a:ext cx="365760" cy="365760"/>
          </a:xfrm>
          <a:prstGeom prst="ellipse">
            <a:avLst/>
          </a:prstGeom>
          <a:solidFill>
            <a:srgbClr val="B8821F"/>
          </a:solidFill>
          <a:ln w="12700">
            <a:solidFill>
              <a:srgbClr val="B8821F"/>
            </a:solidFill>
            <a:prstDash val="solid"/>
          </a:ln>
        </p:spPr>
      </p:sp>
      <p:sp>
        <p:nvSpPr>
          <p:cNvPr id="14" name="Text 12"/>
          <p:cNvSpPr txBox="1"/>
          <p:nvPr/>
        </p:nvSpPr>
        <p:spPr>
          <a:xfrm>
            <a:off x="2971800" y="3534156"/>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mbria" pitchFamily="34" charset="0"/>
                <a:ea typeface="Cambria" pitchFamily="34" charset="-122"/>
                <a:cs typeface="Cambria" pitchFamily="34" charset="-120"/>
              </a:rPr>
              <a:t>3</a:t>
            </a:r>
            <a:endParaRPr lang="en-US" sz="1400" dirty="0"/>
          </a:p>
        </p:txBody>
      </p:sp>
      <p:sp>
        <p:nvSpPr>
          <p:cNvPr id="15" name="Text 13"/>
          <p:cNvSpPr txBox="1"/>
          <p:nvPr/>
        </p:nvSpPr>
        <p:spPr>
          <a:xfrm>
            <a:off x="3566160" y="4206240"/>
            <a:ext cx="7982712" cy="758952"/>
          </a:xfrm>
          <a:prstGeom prst="rect">
            <a:avLst/>
          </a:prstGeom>
          <a:noFill/>
          <a:ln/>
        </p:spPr>
        <p:txBody>
          <a:bodyPr wrap="square" lIns="0" tIns="0" rIns="0" bIns="0" rtlCol="0" anchor="ctr"/>
          <a:lstStyle/>
          <a:p>
            <a:pPr indent="0" marL="0">
              <a:buNone/>
            </a:pPr>
            <a:r>
              <a:rPr lang="en-US" sz="2300" dirty="0">
                <a:solidFill>
                  <a:srgbClr val="1D2A24"/>
                </a:solidFill>
                <a:latin typeface="Calibri" pitchFamily="34" charset="0"/>
                <a:ea typeface="Calibri" pitchFamily="34" charset="-122"/>
                <a:cs typeface="Calibri" pitchFamily="34" charset="-120"/>
              </a:rPr>
              <a:t>Could a handful of farmers agree a forward contract?</a:t>
            </a:r>
            <a:endParaRPr lang="en-US" sz="2300" dirty="0"/>
          </a:p>
        </p:txBody>
      </p:sp>
      <p:sp>
        <p:nvSpPr>
          <p:cNvPr id="16" name="Shape 14"/>
          <p:cNvSpPr/>
          <p:nvPr/>
        </p:nvSpPr>
        <p:spPr>
          <a:xfrm>
            <a:off x="2971800" y="4402836"/>
            <a:ext cx="365760" cy="365760"/>
          </a:xfrm>
          <a:prstGeom prst="ellipse">
            <a:avLst/>
          </a:prstGeom>
          <a:solidFill>
            <a:srgbClr val="B8821F"/>
          </a:solidFill>
          <a:ln w="12700">
            <a:solidFill>
              <a:srgbClr val="B8821F"/>
            </a:solidFill>
            <a:prstDash val="solid"/>
          </a:ln>
        </p:spPr>
      </p:sp>
      <p:sp>
        <p:nvSpPr>
          <p:cNvPr id="17" name="Text 15"/>
          <p:cNvSpPr txBox="1"/>
          <p:nvPr/>
        </p:nvSpPr>
        <p:spPr>
          <a:xfrm>
            <a:off x="2971800" y="4402836"/>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mbria" pitchFamily="34" charset="0"/>
                <a:ea typeface="Cambria" pitchFamily="34" charset="-122"/>
                <a:cs typeface="Cambria" pitchFamily="34" charset="-120"/>
              </a:rPr>
              <a:t>4</a:t>
            </a:r>
            <a:endParaRPr lang="en-US" sz="1400" dirty="0"/>
          </a:p>
        </p:txBody>
      </p:sp>
      <p:sp>
        <p:nvSpPr>
          <p:cNvPr id="18" name="Text 16"/>
          <p:cNvSpPr txBox="1"/>
          <p:nvPr/>
        </p:nvSpPr>
        <p:spPr>
          <a:xfrm>
            <a:off x="3566160" y="5074920"/>
            <a:ext cx="7982712" cy="758952"/>
          </a:xfrm>
          <a:prstGeom prst="rect">
            <a:avLst/>
          </a:prstGeom>
          <a:noFill/>
          <a:ln/>
        </p:spPr>
        <p:txBody>
          <a:bodyPr wrap="square" lIns="0" tIns="0" rIns="0" bIns="0" rtlCol="0" anchor="ctr"/>
          <a:lstStyle/>
          <a:p>
            <a:pPr indent="0" marL="0">
              <a:buNone/>
            </a:pPr>
            <a:r>
              <a:rPr lang="en-US" sz="2300" dirty="0">
                <a:solidFill>
                  <a:srgbClr val="1D2A24"/>
                </a:solidFill>
                <a:latin typeface="Calibri" pitchFamily="34" charset="0"/>
                <a:ea typeface="Calibri" pitchFamily="34" charset="-122"/>
                <a:cs typeface="Calibri" pitchFamily="34" charset="-120"/>
              </a:rPr>
              <a:t>If your base crop is out of season, which other base could you switch to?</a:t>
            </a:r>
            <a:endParaRPr lang="en-US" sz="2300" dirty="0"/>
          </a:p>
        </p:txBody>
      </p:sp>
      <p:sp>
        <p:nvSpPr>
          <p:cNvPr id="19" name="Shape 17"/>
          <p:cNvSpPr/>
          <p:nvPr/>
        </p:nvSpPr>
        <p:spPr>
          <a:xfrm>
            <a:off x="2971800" y="5271516"/>
            <a:ext cx="365760" cy="365760"/>
          </a:xfrm>
          <a:prstGeom prst="ellipse">
            <a:avLst/>
          </a:prstGeom>
          <a:solidFill>
            <a:srgbClr val="B8821F"/>
          </a:solidFill>
          <a:ln w="12700">
            <a:solidFill>
              <a:srgbClr val="B8821F"/>
            </a:solidFill>
            <a:prstDash val="solid"/>
          </a:ln>
        </p:spPr>
      </p:sp>
      <p:sp>
        <p:nvSpPr>
          <p:cNvPr id="20" name="Text 18"/>
          <p:cNvSpPr txBox="1"/>
          <p:nvPr/>
        </p:nvSpPr>
        <p:spPr>
          <a:xfrm>
            <a:off x="2971800" y="5271516"/>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mbria" pitchFamily="34" charset="0"/>
                <a:ea typeface="Cambria" pitchFamily="34" charset="-122"/>
                <a:cs typeface="Cambria" pitchFamily="34" charset="-120"/>
              </a:rPr>
              <a:t>5</a:t>
            </a:r>
            <a:endParaRPr lang="en-US" sz="1400" dirty="0"/>
          </a:p>
        </p:txBody>
      </p:sp>
      <p:sp>
        <p:nvSpPr>
          <p:cNvPr id="25" name="Slide Number Placeholder 0"/>
          <p:cNvSpPr>
            <a:spLocks noGrp="1"/>
          </p:cNvSpPr>
          <p:nvPr>
            <p:ph type="sldNum" sz="quarter" idx="4294967295"/>
          </p:nvPr>
        </p:nvSpPr>
        <p:spPr>
          <a:xfrm>
            <a:off x="10817352" y="6419088"/>
            <a:ext cx="73152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5B6B6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822960" y="2103120"/>
            <a:ext cx="2011680" cy="2011680"/>
          </a:xfrm>
          <a:prstGeom prst="ellipse">
            <a:avLst/>
          </a:prstGeom>
          <a:solidFill>
            <a:srgbClr val="B8821F"/>
          </a:solidFill>
          <a:ln w="12700">
            <a:solidFill>
              <a:srgbClr val="B8821F"/>
            </a:solidFill>
            <a:prstDash val="solid"/>
          </a:ln>
        </p:spPr>
      </p:sp>
      <p:sp>
        <p:nvSpPr>
          <p:cNvPr id="3" name="Text 1"/>
          <p:cNvSpPr txBox="1"/>
          <p:nvPr/>
        </p:nvSpPr>
        <p:spPr>
          <a:xfrm>
            <a:off x="822960" y="2103120"/>
            <a:ext cx="2011680" cy="2011680"/>
          </a:xfrm>
          <a:prstGeom prst="rect">
            <a:avLst/>
          </a:prstGeom>
          <a:noFill/>
          <a:ln/>
        </p:spPr>
        <p:txBody>
          <a:bodyPr wrap="square" lIns="0" tIns="0" rIns="0" bIns="0" rtlCol="0" anchor="ctr"/>
          <a:lstStyle/>
          <a:p>
            <a:pPr algn="ctr" indent="0" marL="0">
              <a:buNone/>
            </a:pPr>
            <a:r>
              <a:rPr lang="en-US" sz="8000" b="1" dirty="0">
                <a:solidFill>
                  <a:srgbClr val="FFFFFF"/>
                </a:solidFill>
                <a:latin typeface="Cambria" pitchFamily="34" charset="0"/>
                <a:ea typeface="Cambria" pitchFamily="34" charset="-122"/>
                <a:cs typeface="Cambria" pitchFamily="34" charset="-120"/>
              </a:rPr>
              <a:t>3</a:t>
            </a:r>
            <a:endParaRPr lang="en-US" sz="8000" dirty="0"/>
          </a:p>
        </p:txBody>
      </p:sp>
      <p:sp>
        <p:nvSpPr>
          <p:cNvPr id="4" name="Text 2"/>
          <p:cNvSpPr txBox="1"/>
          <p:nvPr/>
        </p:nvSpPr>
        <p:spPr>
          <a:xfrm>
            <a:off x="3291840" y="2011680"/>
            <a:ext cx="8046720" cy="1554480"/>
          </a:xfrm>
          <a:prstGeom prst="rect">
            <a:avLst/>
          </a:prstGeom>
          <a:noFill/>
          <a:ln/>
        </p:spPr>
        <p:txBody>
          <a:bodyPr wrap="square" lIns="0" tIns="0" rIns="0" bIns="0" rtlCol="0" anchor="b"/>
          <a:lstStyle/>
          <a:p>
            <a:pPr indent="0" marL="0">
              <a:buNone/>
            </a:pPr>
            <a:r>
              <a:rPr lang="en-US" sz="4400" b="1" dirty="0">
                <a:solidFill>
                  <a:srgbClr val="FFFFFF"/>
                </a:solidFill>
                <a:latin typeface="Cambria" pitchFamily="34" charset="0"/>
                <a:ea typeface="Cambria" pitchFamily="34" charset="-122"/>
                <a:cs typeface="Cambria" pitchFamily="34" charset="-120"/>
              </a:rPr>
              <a:t>Processing and the platform model</a:t>
            </a:r>
            <a:endParaRPr lang="en-US" sz="4400" dirty="0"/>
          </a:p>
        </p:txBody>
      </p:sp>
      <p:sp>
        <p:nvSpPr>
          <p:cNvPr id="5" name="Text 3"/>
          <p:cNvSpPr txBox="1"/>
          <p:nvPr/>
        </p:nvSpPr>
        <p:spPr>
          <a:xfrm>
            <a:off x="3291840" y="3657600"/>
            <a:ext cx="8046720" cy="731520"/>
          </a:xfrm>
          <a:prstGeom prst="rect">
            <a:avLst/>
          </a:prstGeom>
          <a:noFill/>
          <a:ln/>
        </p:spPr>
        <p:txBody>
          <a:bodyPr wrap="square" lIns="0" tIns="0" rIns="0" bIns="0" rtlCol="0" anchor="t"/>
          <a:lstStyle/>
          <a:p>
            <a:pPr indent="0" marL="0">
              <a:buNone/>
            </a:pPr>
            <a:r>
              <a:rPr lang="en-US" sz="2400" dirty="0">
                <a:solidFill>
                  <a:srgbClr val="DCEBE2"/>
                </a:solidFill>
                <a:latin typeface="Calibri" pitchFamily="34" charset="0"/>
                <a:ea typeface="Calibri" pitchFamily="34" charset="-122"/>
                <a:cs typeface="Calibri" pitchFamily="34" charset="-120"/>
              </a:rPr>
              <a:t>Constant binder, variable vegetable</a:t>
            </a:r>
            <a:endParaRPr lang="en-US" sz="2400" dirty="0"/>
          </a:p>
        </p:txBody>
      </p:sp>
      <p:sp>
        <p:nvSpPr>
          <p:cNvPr id="6" name="Text 4"/>
          <p:cNvSpPr txBox="1"/>
          <p:nvPr/>
        </p:nvSpPr>
        <p:spPr>
          <a:xfrm>
            <a:off x="3291840" y="4572000"/>
            <a:ext cx="7315200" cy="365760"/>
          </a:xfrm>
          <a:prstGeom prst="rect">
            <a:avLst/>
          </a:prstGeom>
          <a:noFill/>
          <a:ln/>
        </p:spPr>
        <p:txBody>
          <a:bodyPr wrap="square" lIns="0" tIns="0" rIns="0" bIns="0" rtlCol="0" anchor="ctr"/>
          <a:lstStyle/>
          <a:p>
            <a:pPr indent="0" marL="0">
              <a:buNone/>
            </a:pPr>
            <a:r>
              <a:rPr lang="en-US" sz="1600" b="1" dirty="0">
                <a:solidFill>
                  <a:srgbClr val="E9C46A"/>
                </a:solidFill>
                <a:latin typeface="Calibri" pitchFamily="34" charset="0"/>
                <a:ea typeface="Calibri" pitchFamily="34" charset="-122"/>
                <a:cs typeface="Calibri" pitchFamily="34" charset="-120"/>
              </a:rPr>
              <a:t>Part 3</a:t>
            </a:r>
            <a:endParaRPr lang="en-US" sz="16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1"/>
          <p:cNvSpPr/>
          <p:nvPr>
            <p:ph idx="101" type="title" hasCustomPrompt="1"/>
          </p:nvPr>
        </p:nvSpPr>
        <p:spPr>
          <a:xfrm>
            <a:off x="640080" y="411480"/>
            <a:ext cx="10908792" cy="914400"/>
          </a:xfrm>
          <a:prstGeom prst="rect">
            <a:avLst/>
          </a:prstGeom>
          <a:noFill/>
          <a:ln/>
        </p:spPr>
        <p:txBody>
          <a:bodyPr wrap="square" lIns="0" tIns="0" rIns="0" bIns="0" rtlCol="0" anchor="t"/>
          <a:lstStyle/>
          <a:p>
            <a:pPr algn="l" indent="0" marL="0">
              <a:buNone/>
            </a:pPr>
            <a:r>
              <a:rPr lang="en-US" sz="3400" b="1" dirty="0">
                <a:solidFill>
                  <a:srgbClr val="1F4D3A"/>
                </a:solidFill>
                <a:latin typeface="Cambria" pitchFamily="34" charset="0"/>
                <a:ea typeface="Cambria" pitchFamily="34" charset="-122"/>
                <a:cs typeface="Cambria" pitchFamily="34" charset="-120"/>
              </a:rPr>
              <a:t>A platform, not a product</a:t>
            </a:r>
            <a:endParaRPr lang="en-US" sz="3400" dirty="0"/>
          </a:p>
        </p:txBody>
      </p:sp>
      <p:sp>
        <p:nvSpPr>
          <p:cNvPr id="3" name="Shape 1"/>
          <p:cNvSpPr/>
          <p:nvPr/>
        </p:nvSpPr>
        <p:spPr>
          <a:xfrm>
            <a:off x="640080" y="1645920"/>
            <a:ext cx="2743200" cy="1051560"/>
          </a:xfrm>
          <a:prstGeom prst="rect">
            <a:avLst/>
          </a:prstGeom>
          <a:solidFill>
            <a:srgbClr val="1F4D3A"/>
          </a:solidFill>
          <a:ln w="12700">
            <a:solidFill>
              <a:srgbClr val="1F4D3A"/>
            </a:solidFill>
            <a:prstDash val="solid"/>
          </a:ln>
        </p:spPr>
      </p:sp>
      <p:sp>
        <p:nvSpPr>
          <p:cNvPr id="4" name="Text 2"/>
          <p:cNvSpPr txBox="1"/>
          <p:nvPr/>
        </p:nvSpPr>
        <p:spPr>
          <a:xfrm>
            <a:off x="640080" y="1645920"/>
            <a:ext cx="2743200" cy="1051560"/>
          </a:xfrm>
          <a:prstGeom prst="rect">
            <a:avLst/>
          </a:prstGeom>
          <a:noFill/>
          <a:ln/>
        </p:spPr>
        <p:txBody>
          <a:bodyPr wrap="square" lIns="0" tIns="0" rIns="0" bIns="0" rtlCol="0" anchor="ctr"/>
          <a:lstStyle/>
          <a:p>
            <a:pPr algn="ctr" indent="0" marL="0">
              <a:buNone/>
            </a:pPr>
            <a:r>
              <a:rPr lang="en-US" sz="2400" b="1" spc="200" kern="0" dirty="0">
                <a:solidFill>
                  <a:srgbClr val="FFFFFF"/>
                </a:solidFill>
                <a:latin typeface="Calibri" pitchFamily="34" charset="0"/>
                <a:ea typeface="Calibri" pitchFamily="34" charset="-122"/>
                <a:cs typeface="Calibri" pitchFamily="34" charset="-120"/>
              </a:rPr>
              <a:t>CONSTANT</a:t>
            </a:r>
            <a:endParaRPr lang="en-US" sz="2400" dirty="0"/>
          </a:p>
        </p:txBody>
      </p:sp>
      <p:sp>
        <p:nvSpPr>
          <p:cNvPr id="5" name="Shape 3"/>
          <p:cNvSpPr/>
          <p:nvPr/>
        </p:nvSpPr>
        <p:spPr>
          <a:xfrm>
            <a:off x="3383280" y="1645920"/>
            <a:ext cx="8165592" cy="1051560"/>
          </a:xfrm>
          <a:prstGeom prst="rect">
            <a:avLst/>
          </a:prstGeom>
          <a:solidFill>
            <a:srgbClr val="EAF1EC"/>
          </a:solidFill>
          <a:ln w="12700">
            <a:solidFill>
              <a:srgbClr val="EAF1EC"/>
            </a:solidFill>
            <a:prstDash val="solid"/>
          </a:ln>
        </p:spPr>
      </p:sp>
      <p:sp>
        <p:nvSpPr>
          <p:cNvPr id="6" name="Text 4"/>
          <p:cNvSpPr txBox="1"/>
          <p:nvPr/>
        </p:nvSpPr>
        <p:spPr>
          <a:xfrm>
            <a:off x="3749040" y="1645920"/>
            <a:ext cx="7525512" cy="1051560"/>
          </a:xfrm>
          <a:prstGeom prst="rect">
            <a:avLst/>
          </a:prstGeom>
          <a:noFill/>
          <a:ln/>
        </p:spPr>
        <p:txBody>
          <a:bodyPr wrap="square" lIns="0" tIns="0" rIns="0" bIns="0" rtlCol="0" anchor="ctr"/>
          <a:lstStyle/>
          <a:p>
            <a:pPr indent="0" marL="0">
              <a:buNone/>
            </a:pPr>
            <a:r>
              <a:rPr lang="en-US" sz="2400" dirty="0">
                <a:solidFill>
                  <a:srgbClr val="1D2A24"/>
                </a:solidFill>
                <a:latin typeface="Calibri" pitchFamily="34" charset="0"/>
                <a:ea typeface="Calibri" pitchFamily="34" charset="-122"/>
                <a:cs typeface="Calibri" pitchFamily="34" charset="-120"/>
              </a:rPr>
              <a:t>Psyllium husk binder system</a:t>
            </a:r>
            <a:endParaRPr lang="en-US" sz="2400" dirty="0"/>
          </a:p>
        </p:txBody>
      </p:sp>
      <p:sp>
        <p:nvSpPr>
          <p:cNvPr id="7" name="Shape 5"/>
          <p:cNvSpPr/>
          <p:nvPr/>
        </p:nvSpPr>
        <p:spPr>
          <a:xfrm>
            <a:off x="640080" y="2926080"/>
            <a:ext cx="2743200" cy="1051560"/>
          </a:xfrm>
          <a:prstGeom prst="rect">
            <a:avLst/>
          </a:prstGeom>
          <a:solidFill>
            <a:srgbClr val="B8821F"/>
          </a:solidFill>
          <a:ln w="12700">
            <a:solidFill>
              <a:srgbClr val="B8821F"/>
            </a:solidFill>
            <a:prstDash val="solid"/>
          </a:ln>
        </p:spPr>
      </p:sp>
      <p:sp>
        <p:nvSpPr>
          <p:cNvPr id="8" name="Text 6"/>
          <p:cNvSpPr txBox="1"/>
          <p:nvPr/>
        </p:nvSpPr>
        <p:spPr>
          <a:xfrm>
            <a:off x="640080" y="2926080"/>
            <a:ext cx="2743200" cy="1051560"/>
          </a:xfrm>
          <a:prstGeom prst="rect">
            <a:avLst/>
          </a:prstGeom>
          <a:noFill/>
          <a:ln/>
        </p:spPr>
        <p:txBody>
          <a:bodyPr wrap="square" lIns="0" tIns="0" rIns="0" bIns="0" rtlCol="0" anchor="ctr"/>
          <a:lstStyle/>
          <a:p>
            <a:pPr algn="ctr" indent="0" marL="0">
              <a:buNone/>
            </a:pPr>
            <a:r>
              <a:rPr lang="en-US" sz="2400" b="1" spc="200" kern="0" dirty="0">
                <a:solidFill>
                  <a:srgbClr val="FFFFFF"/>
                </a:solidFill>
                <a:latin typeface="Calibri" pitchFamily="34" charset="0"/>
                <a:ea typeface="Calibri" pitchFamily="34" charset="-122"/>
                <a:cs typeface="Calibri" pitchFamily="34" charset="-120"/>
              </a:rPr>
              <a:t>VARIABLE</a:t>
            </a:r>
            <a:endParaRPr lang="en-US" sz="2400" dirty="0"/>
          </a:p>
        </p:txBody>
      </p:sp>
      <p:sp>
        <p:nvSpPr>
          <p:cNvPr id="9" name="Shape 7"/>
          <p:cNvSpPr/>
          <p:nvPr/>
        </p:nvSpPr>
        <p:spPr>
          <a:xfrm>
            <a:off x="3383280" y="2926080"/>
            <a:ext cx="8165592" cy="1051560"/>
          </a:xfrm>
          <a:prstGeom prst="rect">
            <a:avLst/>
          </a:prstGeom>
          <a:solidFill>
            <a:srgbClr val="EAF1EC"/>
          </a:solidFill>
          <a:ln w="12700">
            <a:solidFill>
              <a:srgbClr val="EAF1EC"/>
            </a:solidFill>
            <a:prstDash val="solid"/>
          </a:ln>
        </p:spPr>
      </p:sp>
      <p:sp>
        <p:nvSpPr>
          <p:cNvPr id="10" name="Text 8"/>
          <p:cNvSpPr txBox="1"/>
          <p:nvPr/>
        </p:nvSpPr>
        <p:spPr>
          <a:xfrm>
            <a:off x="3749040" y="2926080"/>
            <a:ext cx="7525512" cy="1051560"/>
          </a:xfrm>
          <a:prstGeom prst="rect">
            <a:avLst/>
          </a:prstGeom>
          <a:noFill/>
          <a:ln/>
        </p:spPr>
        <p:txBody>
          <a:bodyPr wrap="square" lIns="0" tIns="0" rIns="0" bIns="0" rtlCol="0" anchor="ctr"/>
          <a:lstStyle/>
          <a:p>
            <a:pPr indent="0" marL="0">
              <a:buNone/>
            </a:pPr>
            <a:r>
              <a:rPr lang="en-US" sz="2400" dirty="0">
                <a:solidFill>
                  <a:srgbClr val="1D2A24"/>
                </a:solidFill>
                <a:latin typeface="Calibri" pitchFamily="34" charset="0"/>
                <a:ea typeface="Calibri" pitchFamily="34" charset="-122"/>
                <a:cs typeface="Calibri" pitchFamily="34" charset="-120"/>
              </a:rPr>
              <a:t>Low-carbohydrate, high-fibre vegetable base</a:t>
            </a:r>
            <a:endParaRPr lang="en-US" sz="2400" dirty="0"/>
          </a:p>
        </p:txBody>
      </p:sp>
      <p:sp>
        <p:nvSpPr>
          <p:cNvPr id="11" name="Shape 9"/>
          <p:cNvSpPr/>
          <p:nvPr/>
        </p:nvSpPr>
        <p:spPr>
          <a:xfrm>
            <a:off x="640080" y="4206240"/>
            <a:ext cx="2743200" cy="1051560"/>
          </a:xfrm>
          <a:prstGeom prst="rect">
            <a:avLst/>
          </a:prstGeom>
          <a:solidFill>
            <a:srgbClr val="2F6B50"/>
          </a:solidFill>
          <a:ln w="12700">
            <a:solidFill>
              <a:srgbClr val="2F6B50"/>
            </a:solidFill>
            <a:prstDash val="solid"/>
          </a:ln>
        </p:spPr>
      </p:sp>
      <p:sp>
        <p:nvSpPr>
          <p:cNvPr id="12" name="Text 10"/>
          <p:cNvSpPr txBox="1"/>
          <p:nvPr/>
        </p:nvSpPr>
        <p:spPr>
          <a:xfrm>
            <a:off x="640080" y="4206240"/>
            <a:ext cx="2743200" cy="1051560"/>
          </a:xfrm>
          <a:prstGeom prst="rect">
            <a:avLst/>
          </a:prstGeom>
          <a:noFill/>
          <a:ln/>
        </p:spPr>
        <p:txBody>
          <a:bodyPr wrap="square" lIns="0" tIns="0" rIns="0" bIns="0" rtlCol="0" anchor="ctr"/>
          <a:lstStyle/>
          <a:p>
            <a:pPr algn="ctr" indent="0" marL="0">
              <a:buNone/>
            </a:pPr>
            <a:r>
              <a:rPr lang="en-US" sz="2400" b="1" spc="200" kern="0" dirty="0">
                <a:solidFill>
                  <a:srgbClr val="FFFFFF"/>
                </a:solidFill>
                <a:latin typeface="Calibri" pitchFamily="34" charset="0"/>
                <a:ea typeface="Calibri" pitchFamily="34" charset="-122"/>
                <a:cs typeface="Calibri" pitchFamily="34" charset="-120"/>
              </a:rPr>
              <a:t>OPTIONAL</a:t>
            </a:r>
            <a:endParaRPr lang="en-US" sz="2400" dirty="0"/>
          </a:p>
        </p:txBody>
      </p:sp>
      <p:sp>
        <p:nvSpPr>
          <p:cNvPr id="13" name="Shape 11"/>
          <p:cNvSpPr/>
          <p:nvPr/>
        </p:nvSpPr>
        <p:spPr>
          <a:xfrm>
            <a:off x="3383280" y="4206240"/>
            <a:ext cx="8165592" cy="1051560"/>
          </a:xfrm>
          <a:prstGeom prst="rect">
            <a:avLst/>
          </a:prstGeom>
          <a:solidFill>
            <a:srgbClr val="EAF1EC"/>
          </a:solidFill>
          <a:ln w="12700">
            <a:solidFill>
              <a:srgbClr val="EAF1EC"/>
            </a:solidFill>
            <a:prstDash val="solid"/>
          </a:ln>
        </p:spPr>
      </p:sp>
      <p:sp>
        <p:nvSpPr>
          <p:cNvPr id="14" name="Text 12"/>
          <p:cNvSpPr txBox="1"/>
          <p:nvPr/>
        </p:nvSpPr>
        <p:spPr>
          <a:xfrm>
            <a:off x="3749040" y="4206240"/>
            <a:ext cx="7525512" cy="1051560"/>
          </a:xfrm>
          <a:prstGeom prst="rect">
            <a:avLst/>
          </a:prstGeom>
          <a:noFill/>
          <a:ln/>
        </p:spPr>
        <p:txBody>
          <a:bodyPr wrap="square" lIns="0" tIns="0" rIns="0" bIns="0" rtlCol="0" anchor="ctr"/>
          <a:lstStyle/>
          <a:p>
            <a:pPr indent="0" marL="0">
              <a:buNone/>
            </a:pPr>
            <a:r>
              <a:rPr lang="en-US" sz="2400" dirty="0">
                <a:solidFill>
                  <a:srgbClr val="1D2A24"/>
                </a:solidFill>
                <a:latin typeface="Calibri" pitchFamily="34" charset="0"/>
                <a:ea typeface="Calibri" pitchFamily="34" charset="-122"/>
                <a:cs typeface="Calibri" pitchFamily="34" charset="-120"/>
              </a:rPr>
              <a:t>A small share of a functional additive vegetable</a:t>
            </a:r>
            <a:endParaRPr lang="en-US" sz="2400" dirty="0"/>
          </a:p>
        </p:txBody>
      </p:sp>
      <p:sp>
        <p:nvSpPr>
          <p:cNvPr id="15" name="Text 13"/>
          <p:cNvSpPr txBox="1"/>
          <p:nvPr/>
        </p:nvSpPr>
        <p:spPr>
          <a:xfrm>
            <a:off x="640080" y="5806440"/>
            <a:ext cx="10908792" cy="548640"/>
          </a:xfrm>
          <a:prstGeom prst="rect">
            <a:avLst/>
          </a:prstGeom>
          <a:noFill/>
          <a:ln/>
        </p:spPr>
        <p:txBody>
          <a:bodyPr wrap="square" lIns="0" tIns="0" rIns="0" bIns="0" rtlCol="0" anchor="t"/>
          <a:lstStyle/>
          <a:p>
            <a:pPr indent="0" marL="0">
              <a:buNone/>
            </a:pPr>
            <a:r>
              <a:rPr lang="en-US" sz="1600" i="1" dirty="0">
                <a:solidFill>
                  <a:srgbClr val="5B6B62"/>
                </a:solidFill>
                <a:latin typeface="Calibri" pitchFamily="34" charset="0"/>
                <a:ea typeface="Calibri" pitchFamily="34" charset="-122"/>
                <a:cs typeface="Calibri" pitchFamily="34" charset="-120"/>
              </a:rPr>
              <a:t>Cabbage is the first variant of the platform, not the product.</a:t>
            </a:r>
            <a:endParaRPr lang="en-US" sz="1600" dirty="0"/>
          </a:p>
        </p:txBody>
      </p:sp>
      <p:sp>
        <p:nvSpPr>
          <p:cNvPr id="25" name="Slide Number Placeholder 0"/>
          <p:cNvSpPr>
            <a:spLocks noGrp="1"/>
          </p:cNvSpPr>
          <p:nvPr>
            <p:ph type="sldNum" sz="quarter" idx="4294967295"/>
          </p:nvPr>
        </p:nvSpPr>
        <p:spPr>
          <a:xfrm>
            <a:off x="10817352" y="6419088"/>
            <a:ext cx="73152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5B6B6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1"/>
          <p:cNvSpPr/>
          <p:nvPr>
            <p:ph idx="101" type="title" hasCustomPrompt="1"/>
          </p:nvPr>
        </p:nvSpPr>
        <p:spPr>
          <a:xfrm>
            <a:off x="640080" y="411480"/>
            <a:ext cx="10908792" cy="914400"/>
          </a:xfrm>
          <a:prstGeom prst="rect">
            <a:avLst/>
          </a:prstGeom>
          <a:noFill/>
          <a:ln/>
        </p:spPr>
        <p:txBody>
          <a:bodyPr wrap="square" lIns="0" tIns="0" rIns="0" bIns="0" rtlCol="0" anchor="t"/>
          <a:lstStyle/>
          <a:p>
            <a:pPr algn="l" indent="0" marL="0">
              <a:buNone/>
            </a:pPr>
            <a:r>
              <a:rPr lang="en-US" sz="3400" b="1" dirty="0">
                <a:solidFill>
                  <a:srgbClr val="1F4D3A"/>
                </a:solidFill>
                <a:latin typeface="Cambria" pitchFamily="34" charset="0"/>
                <a:ea typeface="Cambria" pitchFamily="34" charset="-122"/>
                <a:cs typeface="Cambria" pitchFamily="34" charset="-120"/>
              </a:rPr>
              <a:t>Seven screening criteria for a base vegetable</a:t>
            </a:r>
            <a:endParaRPr lang="en-US" sz="3400" dirty="0"/>
          </a:p>
        </p:txBody>
      </p:sp>
      <p:graphicFrame>
        <p:nvGraphicFramePr>
          <p:cNvPr id="16" name="Table 0"/>
          <p:cNvGraphicFramePr>
            <a:graphicFrameLocks noGrp="1"/>
          </p:cNvGraphicFramePr>
          <p:nvPr>
            <p:extLst>
              <p:ext uri="{D42A27DB-BD31-4B8C-83A1-F6EECF244321}">
                <p14:modId xmlns:p14="http://schemas.microsoft.com/office/powerpoint/2010/main" val="1579011935"/>
              </p:ext>
            </p:extLst>
          </p:nvPr>
        </p:nvGraphicFramePr>
        <p:xfrm>
          <a:off x="640080" y="1600200"/>
          <a:ext cx="10908792" cy="914400"/>
        </p:xfrm>
        <a:graphic>
          <a:graphicData uri="http://schemas.openxmlformats.org/drawingml/2006/table">
            <a:tbl>
              <a:tblPr/>
              <a:tblGrid>
                <a:gridCol w="640080"/>
                <a:gridCol w="5486400"/>
                <a:gridCol w="4782312"/>
              </a:tblGrid>
              <a:tr h="566928">
                <a:tc>
                  <a:txBody>
                    <a:bodyPr/>
                    <a:lstStyle/>
                    <a:p>
                      <a:pPr indent="0" marL="0">
                        <a:buNone/>
                      </a:pPr>
                      <a:r>
                        <a:rPr lang="en-US" sz="1800" b="1" dirty="0">
                          <a:solidFill>
                            <a:srgbClr val="FFFFFF"/>
                          </a:solidFill>
                          <a:latin typeface="Calibri" pitchFamily="34" charset="0"/>
                          <a:ea typeface="Calibri" pitchFamily="34" charset="-122"/>
                          <a:cs typeface="Calibri" pitchFamily="34" charset="-120"/>
                        </a:rPr>
                        <a:t>#</a:t>
                      </a:r>
                      <a:endParaRPr lang="en-US" sz="1800" dirty="0">
                        <a:latin typeface="Calibri" charset="0"/>
                        <a:ea typeface="Calibri" charset="0"/>
                        <a:cs typeface="Calibri" charset="0"/>
                      </a:endParaRPr>
                    </a:p>
                  </a:txBody>
                  <a:tcPr marL="109728" marR="109728" marT="54864" marB="54864" anchor="ctr">
                    <a:lnL w="6350" cap="flat" cmpd="sng" algn="ctr">
                      <a:solidFill>
                        <a:srgbClr val="C9D6CE"/>
                      </a:solidFill>
                      <a:prstDash val="solid"/>
                      <a:round/>
                      <a:headEnd type="none" w="med" len="med"/>
                      <a:tailEnd type="none" w="med" len="med"/>
                    </a:lnL>
                    <a:lnR w="6350" cap="flat" cmpd="sng" algn="ctr">
                      <a:solidFill>
                        <a:srgbClr val="C9D6CE"/>
                      </a:solidFill>
                      <a:prstDash val="solid"/>
                      <a:round/>
                      <a:headEnd type="none" w="med" len="med"/>
                      <a:tailEnd type="none" w="med" len="med"/>
                    </a:lnR>
                    <a:lnT w="6350" cap="flat" cmpd="sng" algn="ctr">
                      <a:solidFill>
                        <a:srgbClr val="C9D6CE"/>
                      </a:solidFill>
                      <a:prstDash val="solid"/>
                      <a:round/>
                      <a:headEnd type="none" w="med" len="med"/>
                      <a:tailEnd type="none" w="med" len="med"/>
                    </a:lnT>
                    <a:lnB w="6350" cap="flat" cmpd="sng" algn="ctr">
                      <a:solidFill>
                        <a:srgbClr val="C9D6CE"/>
                      </a:solidFill>
                      <a:prstDash val="solid"/>
                      <a:round/>
                      <a:headEnd type="none" w="med" len="med"/>
                      <a:tailEnd type="none" w="med" len="med"/>
                    </a:lnB>
                    <a:solidFill>
                      <a:srgbClr val="1F4D3A"/>
                    </a:solidFill>
                  </a:tcPr>
                </a:tc>
                <a:tc>
                  <a:txBody>
                    <a:bodyPr/>
                    <a:lstStyle/>
                    <a:p>
                      <a:pPr indent="0" marL="0">
                        <a:buNone/>
                      </a:pPr>
                      <a:r>
                        <a:rPr lang="en-US" sz="1800" b="1" dirty="0">
                          <a:solidFill>
                            <a:srgbClr val="FFFFFF"/>
                          </a:solidFill>
                          <a:latin typeface="Calibri" pitchFamily="34" charset="0"/>
                          <a:ea typeface="Calibri" pitchFamily="34" charset="-122"/>
                          <a:cs typeface="Calibri" pitchFamily="34" charset="-120"/>
                        </a:rPr>
                        <a:t>Criterion</a:t>
                      </a:r>
                      <a:endParaRPr lang="en-US" sz="1800" dirty="0">
                        <a:latin typeface="Calibri" charset="0"/>
                        <a:ea typeface="Calibri" charset="0"/>
                        <a:cs typeface="Calibri" charset="0"/>
                      </a:endParaRPr>
                    </a:p>
                  </a:txBody>
                  <a:tcPr marL="109728" marR="109728" marT="54864" marB="54864" anchor="ctr">
                    <a:lnL w="6350" cap="flat" cmpd="sng" algn="ctr">
                      <a:solidFill>
                        <a:srgbClr val="C9D6CE"/>
                      </a:solidFill>
                      <a:prstDash val="solid"/>
                      <a:round/>
                      <a:headEnd type="none" w="med" len="med"/>
                      <a:tailEnd type="none" w="med" len="med"/>
                    </a:lnL>
                    <a:lnR w="6350" cap="flat" cmpd="sng" algn="ctr">
                      <a:solidFill>
                        <a:srgbClr val="C9D6CE"/>
                      </a:solidFill>
                      <a:prstDash val="solid"/>
                      <a:round/>
                      <a:headEnd type="none" w="med" len="med"/>
                      <a:tailEnd type="none" w="med" len="med"/>
                    </a:lnR>
                    <a:lnT w="6350" cap="flat" cmpd="sng" algn="ctr">
                      <a:solidFill>
                        <a:srgbClr val="C9D6CE"/>
                      </a:solidFill>
                      <a:prstDash val="solid"/>
                      <a:round/>
                      <a:headEnd type="none" w="med" len="med"/>
                      <a:tailEnd type="none" w="med" len="med"/>
                    </a:lnT>
                    <a:lnB w="6350" cap="flat" cmpd="sng" algn="ctr">
                      <a:solidFill>
                        <a:srgbClr val="C9D6CE"/>
                      </a:solidFill>
                      <a:prstDash val="solid"/>
                      <a:round/>
                      <a:headEnd type="none" w="med" len="med"/>
                      <a:tailEnd type="none" w="med" len="med"/>
                    </a:lnB>
                    <a:solidFill>
                      <a:srgbClr val="1F4D3A"/>
                    </a:solidFill>
                  </a:tcPr>
                </a:tc>
                <a:tc>
                  <a:txBody>
                    <a:bodyPr/>
                    <a:lstStyle/>
                    <a:p>
                      <a:pPr indent="0" marL="0">
                        <a:buNone/>
                      </a:pPr>
                      <a:r>
                        <a:rPr lang="en-US" sz="1800" b="1" dirty="0">
                          <a:solidFill>
                            <a:srgbClr val="FFFFFF"/>
                          </a:solidFill>
                          <a:latin typeface="Calibri" pitchFamily="34" charset="0"/>
                          <a:ea typeface="Calibri" pitchFamily="34" charset="-122"/>
                          <a:cs typeface="Calibri" pitchFamily="34" charset="-120"/>
                        </a:rPr>
                        <a:t>Why it matters</a:t>
                      </a:r>
                      <a:endParaRPr lang="en-US" sz="1800" dirty="0">
                        <a:latin typeface="Calibri" charset="0"/>
                        <a:ea typeface="Calibri" charset="0"/>
                        <a:cs typeface="Calibri" charset="0"/>
                      </a:endParaRPr>
                    </a:p>
                  </a:txBody>
                  <a:tcPr marL="109728" marR="109728" marT="54864" marB="54864" anchor="ctr">
                    <a:lnL w="6350" cap="flat" cmpd="sng" algn="ctr">
                      <a:solidFill>
                        <a:srgbClr val="C9D6CE"/>
                      </a:solidFill>
                      <a:prstDash val="solid"/>
                      <a:round/>
                      <a:headEnd type="none" w="med" len="med"/>
                      <a:tailEnd type="none" w="med" len="med"/>
                    </a:lnL>
                    <a:lnR w="6350" cap="flat" cmpd="sng" algn="ctr">
                      <a:solidFill>
                        <a:srgbClr val="C9D6CE"/>
                      </a:solidFill>
                      <a:prstDash val="solid"/>
                      <a:round/>
                      <a:headEnd type="none" w="med" len="med"/>
                      <a:tailEnd type="none" w="med" len="med"/>
                    </a:lnR>
                    <a:lnT w="6350" cap="flat" cmpd="sng" algn="ctr">
                      <a:solidFill>
                        <a:srgbClr val="C9D6CE"/>
                      </a:solidFill>
                      <a:prstDash val="solid"/>
                      <a:round/>
                      <a:headEnd type="none" w="med" len="med"/>
                      <a:tailEnd type="none" w="med" len="med"/>
                    </a:lnT>
                    <a:lnB w="6350" cap="flat" cmpd="sng" algn="ctr">
                      <a:solidFill>
                        <a:srgbClr val="C9D6CE"/>
                      </a:solidFill>
                      <a:prstDash val="solid"/>
                      <a:round/>
                      <a:headEnd type="none" w="med" len="med"/>
                      <a:tailEnd type="none" w="med" len="med"/>
                    </a:lnB>
                    <a:solidFill>
                      <a:srgbClr val="1F4D3A"/>
                    </a:solidFill>
                  </a:tcPr>
                </a:tc>
              </a:tr>
              <a:tr h="566928">
                <a:tc>
                  <a:txBody>
                    <a:bodyPr/>
                    <a:lstStyle/>
                    <a:p>
                      <a:pPr indent="0" marL="0">
                        <a:buNone/>
                      </a:pPr>
                      <a:r>
                        <a:rPr lang="en-US" sz="2000" dirty="0">
                          <a:solidFill>
                            <a:srgbClr val="1D2A24"/>
                          </a:solidFill>
                          <a:latin typeface="Calibri" pitchFamily="34" charset="0"/>
                          <a:ea typeface="Calibri" pitchFamily="34" charset="-122"/>
                          <a:cs typeface="Calibri" pitchFamily="34" charset="-120"/>
                        </a:rPr>
                        <a:t>1</a:t>
                      </a:r>
                      <a:endParaRPr lang="en-US" sz="2000" dirty="0">
                        <a:latin typeface="Calibri" charset="0"/>
                        <a:ea typeface="Calibri" charset="0"/>
                        <a:cs typeface="Calibri" charset="0"/>
                      </a:endParaRPr>
                    </a:p>
                  </a:txBody>
                  <a:tcPr marL="109728" marR="109728" marT="54864" marB="54864" anchor="ctr">
                    <a:lnL w="6350" cap="flat" cmpd="sng" algn="ctr">
                      <a:solidFill>
                        <a:srgbClr val="C9D6CE"/>
                      </a:solidFill>
                      <a:prstDash val="solid"/>
                      <a:round/>
                      <a:headEnd type="none" w="med" len="med"/>
                      <a:tailEnd type="none" w="med" len="med"/>
                    </a:lnL>
                    <a:lnR w="6350" cap="flat" cmpd="sng" algn="ctr">
                      <a:solidFill>
                        <a:srgbClr val="C9D6CE"/>
                      </a:solidFill>
                      <a:prstDash val="solid"/>
                      <a:round/>
                      <a:headEnd type="none" w="med" len="med"/>
                      <a:tailEnd type="none" w="med" len="med"/>
                    </a:lnR>
                    <a:lnT w="6350" cap="flat" cmpd="sng" algn="ctr">
                      <a:solidFill>
                        <a:srgbClr val="C9D6CE"/>
                      </a:solidFill>
                      <a:prstDash val="solid"/>
                      <a:round/>
                      <a:headEnd type="none" w="med" len="med"/>
                      <a:tailEnd type="none" w="med" len="med"/>
                    </a:lnT>
                    <a:lnB w="6350" cap="flat" cmpd="sng" algn="ctr">
                      <a:solidFill>
                        <a:srgbClr val="C9D6CE"/>
                      </a:solidFill>
                      <a:prstDash val="solid"/>
                      <a:round/>
                      <a:headEnd type="none" w="med" len="med"/>
                      <a:tailEnd type="none" w="med" len="med"/>
                    </a:lnB>
                    <a:solidFill>
                      <a:srgbClr val="FFFFFF"/>
                    </a:solidFill>
                  </a:tcPr>
                </a:tc>
                <a:tc>
                  <a:txBody>
                    <a:bodyPr/>
                    <a:lstStyle/>
                    <a:p>
                      <a:pPr indent="0" marL="0">
                        <a:buNone/>
                      </a:pPr>
                      <a:r>
                        <a:rPr lang="en-US" sz="2000" dirty="0">
                          <a:solidFill>
                            <a:srgbClr val="1D2A24"/>
                          </a:solidFill>
                          <a:latin typeface="Calibri" pitchFamily="34" charset="0"/>
                          <a:ea typeface="Calibri" pitchFamily="34" charset="-122"/>
                          <a:cs typeface="Calibri" pitchFamily="34" charset="-120"/>
                        </a:rPr>
                        <a:t>Low net carbohydrate (confirm with analysis)</a:t>
                      </a:r>
                      <a:endParaRPr lang="en-US" sz="2000" dirty="0">
                        <a:latin typeface="Calibri" charset="0"/>
                        <a:ea typeface="Calibri" charset="0"/>
                        <a:cs typeface="Calibri" charset="0"/>
                      </a:endParaRPr>
                    </a:p>
                  </a:txBody>
                  <a:tcPr marL="109728" marR="109728" marT="54864" marB="54864" anchor="ctr">
                    <a:lnL w="6350" cap="flat" cmpd="sng" algn="ctr">
                      <a:solidFill>
                        <a:srgbClr val="C9D6CE"/>
                      </a:solidFill>
                      <a:prstDash val="solid"/>
                      <a:round/>
                      <a:headEnd type="none" w="med" len="med"/>
                      <a:tailEnd type="none" w="med" len="med"/>
                    </a:lnL>
                    <a:lnR w="6350" cap="flat" cmpd="sng" algn="ctr">
                      <a:solidFill>
                        <a:srgbClr val="C9D6CE"/>
                      </a:solidFill>
                      <a:prstDash val="solid"/>
                      <a:round/>
                      <a:headEnd type="none" w="med" len="med"/>
                      <a:tailEnd type="none" w="med" len="med"/>
                    </a:lnR>
                    <a:lnT w="6350" cap="flat" cmpd="sng" algn="ctr">
                      <a:solidFill>
                        <a:srgbClr val="C9D6CE"/>
                      </a:solidFill>
                      <a:prstDash val="solid"/>
                      <a:round/>
                      <a:headEnd type="none" w="med" len="med"/>
                      <a:tailEnd type="none" w="med" len="med"/>
                    </a:lnT>
                    <a:lnB w="6350" cap="flat" cmpd="sng" algn="ctr">
                      <a:solidFill>
                        <a:srgbClr val="C9D6CE"/>
                      </a:solidFill>
                      <a:prstDash val="solid"/>
                      <a:round/>
                      <a:headEnd type="none" w="med" len="med"/>
                      <a:tailEnd type="none" w="med" len="med"/>
                    </a:lnB>
                    <a:solidFill>
                      <a:srgbClr val="FFFFFF"/>
                    </a:solidFill>
                  </a:tcPr>
                </a:tc>
                <a:tc>
                  <a:txBody>
                    <a:bodyPr/>
                    <a:lstStyle/>
                    <a:p>
                      <a:pPr indent="0" marL="0">
                        <a:buNone/>
                      </a:pPr>
                      <a:r>
                        <a:rPr lang="en-US" sz="2000" dirty="0">
                          <a:solidFill>
                            <a:srgbClr val="1D2A24"/>
                          </a:solidFill>
                          <a:latin typeface="Calibri" pitchFamily="34" charset="0"/>
                          <a:ea typeface="Calibri" pitchFamily="34" charset="-122"/>
                          <a:cs typeface="Calibri" pitchFamily="34" charset="-120"/>
                        </a:rPr>
                        <a:t>The core product promise</a:t>
                      </a:r>
                      <a:endParaRPr lang="en-US" sz="2000" dirty="0">
                        <a:latin typeface="Calibri" charset="0"/>
                        <a:ea typeface="Calibri" charset="0"/>
                        <a:cs typeface="Calibri" charset="0"/>
                      </a:endParaRPr>
                    </a:p>
                  </a:txBody>
                  <a:tcPr marL="109728" marR="109728" marT="54864" marB="54864" anchor="ctr">
                    <a:lnL w="6350" cap="flat" cmpd="sng" algn="ctr">
                      <a:solidFill>
                        <a:srgbClr val="C9D6CE"/>
                      </a:solidFill>
                      <a:prstDash val="solid"/>
                      <a:round/>
                      <a:headEnd type="none" w="med" len="med"/>
                      <a:tailEnd type="none" w="med" len="med"/>
                    </a:lnL>
                    <a:lnR w="6350" cap="flat" cmpd="sng" algn="ctr">
                      <a:solidFill>
                        <a:srgbClr val="C9D6CE"/>
                      </a:solidFill>
                      <a:prstDash val="solid"/>
                      <a:round/>
                      <a:headEnd type="none" w="med" len="med"/>
                      <a:tailEnd type="none" w="med" len="med"/>
                    </a:lnR>
                    <a:lnT w="6350" cap="flat" cmpd="sng" algn="ctr">
                      <a:solidFill>
                        <a:srgbClr val="C9D6CE"/>
                      </a:solidFill>
                      <a:prstDash val="solid"/>
                      <a:round/>
                      <a:headEnd type="none" w="med" len="med"/>
                      <a:tailEnd type="none" w="med" len="med"/>
                    </a:lnT>
                    <a:lnB w="6350" cap="flat" cmpd="sng" algn="ctr">
                      <a:solidFill>
                        <a:srgbClr val="C9D6CE"/>
                      </a:solidFill>
                      <a:prstDash val="solid"/>
                      <a:round/>
                      <a:headEnd type="none" w="med" len="med"/>
                      <a:tailEnd type="none" w="med" len="med"/>
                    </a:lnB>
                    <a:solidFill>
                      <a:srgbClr val="FFFFFF"/>
                    </a:solidFill>
                  </a:tcPr>
                </a:tc>
              </a:tr>
              <a:tr h="566928">
                <a:tc>
                  <a:txBody>
                    <a:bodyPr/>
                    <a:lstStyle/>
                    <a:p>
                      <a:pPr indent="0" marL="0">
                        <a:buNone/>
                      </a:pPr>
                      <a:r>
                        <a:rPr lang="en-US" sz="2000" dirty="0">
                          <a:solidFill>
                            <a:srgbClr val="1D2A24"/>
                          </a:solidFill>
                          <a:latin typeface="Calibri" pitchFamily="34" charset="0"/>
                          <a:ea typeface="Calibri" pitchFamily="34" charset="-122"/>
                          <a:cs typeface="Calibri" pitchFamily="34" charset="-120"/>
                        </a:rPr>
                        <a:t>2</a:t>
                      </a:r>
                      <a:endParaRPr lang="en-US" sz="2000" dirty="0">
                        <a:latin typeface="Calibri" charset="0"/>
                        <a:ea typeface="Calibri" charset="0"/>
                        <a:cs typeface="Calibri" charset="0"/>
                      </a:endParaRPr>
                    </a:p>
                  </a:txBody>
                  <a:tcPr marL="109728" marR="109728" marT="54864" marB="54864" anchor="ctr">
                    <a:lnL w="6350" cap="flat" cmpd="sng" algn="ctr">
                      <a:solidFill>
                        <a:srgbClr val="C9D6CE"/>
                      </a:solidFill>
                      <a:prstDash val="solid"/>
                      <a:round/>
                      <a:headEnd type="none" w="med" len="med"/>
                      <a:tailEnd type="none" w="med" len="med"/>
                    </a:lnL>
                    <a:lnR w="6350" cap="flat" cmpd="sng" algn="ctr">
                      <a:solidFill>
                        <a:srgbClr val="C9D6CE"/>
                      </a:solidFill>
                      <a:prstDash val="solid"/>
                      <a:round/>
                      <a:headEnd type="none" w="med" len="med"/>
                      <a:tailEnd type="none" w="med" len="med"/>
                    </a:lnR>
                    <a:lnT w="6350" cap="flat" cmpd="sng" algn="ctr">
                      <a:solidFill>
                        <a:srgbClr val="C9D6CE"/>
                      </a:solidFill>
                      <a:prstDash val="solid"/>
                      <a:round/>
                      <a:headEnd type="none" w="med" len="med"/>
                      <a:tailEnd type="none" w="med" len="med"/>
                    </a:lnT>
                    <a:lnB w="6350" cap="flat" cmpd="sng" algn="ctr">
                      <a:solidFill>
                        <a:srgbClr val="C9D6CE"/>
                      </a:solidFill>
                      <a:prstDash val="solid"/>
                      <a:round/>
                      <a:headEnd type="none" w="med" len="med"/>
                      <a:tailEnd type="none" w="med" len="med"/>
                    </a:lnB>
                    <a:solidFill>
                      <a:srgbClr val="F5F8F6"/>
                    </a:solidFill>
                  </a:tcPr>
                </a:tc>
                <a:tc>
                  <a:txBody>
                    <a:bodyPr/>
                    <a:lstStyle/>
                    <a:p>
                      <a:pPr indent="0" marL="0">
                        <a:buNone/>
                      </a:pPr>
                      <a:r>
                        <a:rPr lang="en-US" sz="2000" dirty="0">
                          <a:solidFill>
                            <a:srgbClr val="1D2A24"/>
                          </a:solidFill>
                          <a:latin typeface="Calibri" pitchFamily="34" charset="0"/>
                          <a:ea typeface="Calibri" pitchFamily="34" charset="-122"/>
                          <a:cs typeface="Calibri" pitchFamily="34" charset="-120"/>
                        </a:rPr>
                        <a:t>High dietary fibre</a:t>
                      </a:r>
                      <a:endParaRPr lang="en-US" sz="2000" dirty="0">
                        <a:latin typeface="Calibri" charset="0"/>
                        <a:ea typeface="Calibri" charset="0"/>
                        <a:cs typeface="Calibri" charset="0"/>
                      </a:endParaRPr>
                    </a:p>
                  </a:txBody>
                  <a:tcPr marL="109728" marR="109728" marT="54864" marB="54864" anchor="ctr">
                    <a:lnL w="6350" cap="flat" cmpd="sng" algn="ctr">
                      <a:solidFill>
                        <a:srgbClr val="C9D6CE"/>
                      </a:solidFill>
                      <a:prstDash val="solid"/>
                      <a:round/>
                      <a:headEnd type="none" w="med" len="med"/>
                      <a:tailEnd type="none" w="med" len="med"/>
                    </a:lnL>
                    <a:lnR w="6350" cap="flat" cmpd="sng" algn="ctr">
                      <a:solidFill>
                        <a:srgbClr val="C9D6CE"/>
                      </a:solidFill>
                      <a:prstDash val="solid"/>
                      <a:round/>
                      <a:headEnd type="none" w="med" len="med"/>
                      <a:tailEnd type="none" w="med" len="med"/>
                    </a:lnR>
                    <a:lnT w="6350" cap="flat" cmpd="sng" algn="ctr">
                      <a:solidFill>
                        <a:srgbClr val="C9D6CE"/>
                      </a:solidFill>
                      <a:prstDash val="solid"/>
                      <a:round/>
                      <a:headEnd type="none" w="med" len="med"/>
                      <a:tailEnd type="none" w="med" len="med"/>
                    </a:lnT>
                    <a:lnB w="6350" cap="flat" cmpd="sng" algn="ctr">
                      <a:solidFill>
                        <a:srgbClr val="C9D6CE"/>
                      </a:solidFill>
                      <a:prstDash val="solid"/>
                      <a:round/>
                      <a:headEnd type="none" w="med" len="med"/>
                      <a:tailEnd type="none" w="med" len="med"/>
                    </a:lnB>
                    <a:solidFill>
                      <a:srgbClr val="F5F8F6"/>
                    </a:solidFill>
                  </a:tcPr>
                </a:tc>
                <a:tc>
                  <a:txBody>
                    <a:bodyPr/>
                    <a:lstStyle/>
                    <a:p>
                      <a:pPr indent="0" marL="0">
                        <a:buNone/>
                      </a:pPr>
                      <a:r>
                        <a:rPr lang="en-US" sz="2000" dirty="0">
                          <a:solidFill>
                            <a:srgbClr val="1D2A24"/>
                          </a:solidFill>
                          <a:latin typeface="Calibri" pitchFamily="34" charset="0"/>
                          <a:ea typeface="Calibri" pitchFamily="34" charset="-122"/>
                          <a:cs typeface="Calibri" pitchFamily="34" charset="-120"/>
                        </a:rPr>
                        <a:t>Structure, fullness, possible claim</a:t>
                      </a:r>
                      <a:endParaRPr lang="en-US" sz="2000" dirty="0">
                        <a:latin typeface="Calibri" charset="0"/>
                        <a:ea typeface="Calibri" charset="0"/>
                        <a:cs typeface="Calibri" charset="0"/>
                      </a:endParaRPr>
                    </a:p>
                  </a:txBody>
                  <a:tcPr marL="109728" marR="109728" marT="54864" marB="54864" anchor="ctr">
                    <a:lnL w="6350" cap="flat" cmpd="sng" algn="ctr">
                      <a:solidFill>
                        <a:srgbClr val="C9D6CE"/>
                      </a:solidFill>
                      <a:prstDash val="solid"/>
                      <a:round/>
                      <a:headEnd type="none" w="med" len="med"/>
                      <a:tailEnd type="none" w="med" len="med"/>
                    </a:lnL>
                    <a:lnR w="6350" cap="flat" cmpd="sng" algn="ctr">
                      <a:solidFill>
                        <a:srgbClr val="C9D6CE"/>
                      </a:solidFill>
                      <a:prstDash val="solid"/>
                      <a:round/>
                      <a:headEnd type="none" w="med" len="med"/>
                      <a:tailEnd type="none" w="med" len="med"/>
                    </a:lnR>
                    <a:lnT w="6350" cap="flat" cmpd="sng" algn="ctr">
                      <a:solidFill>
                        <a:srgbClr val="C9D6CE"/>
                      </a:solidFill>
                      <a:prstDash val="solid"/>
                      <a:round/>
                      <a:headEnd type="none" w="med" len="med"/>
                      <a:tailEnd type="none" w="med" len="med"/>
                    </a:lnT>
                    <a:lnB w="6350" cap="flat" cmpd="sng" algn="ctr">
                      <a:solidFill>
                        <a:srgbClr val="C9D6CE"/>
                      </a:solidFill>
                      <a:prstDash val="solid"/>
                      <a:round/>
                      <a:headEnd type="none" w="med" len="med"/>
                      <a:tailEnd type="none" w="med" len="med"/>
                    </a:lnB>
                    <a:solidFill>
                      <a:srgbClr val="F5F8F6"/>
                    </a:solidFill>
                  </a:tcPr>
                </a:tc>
              </a:tr>
              <a:tr h="566928">
                <a:tc>
                  <a:txBody>
                    <a:bodyPr/>
                    <a:lstStyle/>
                    <a:p>
                      <a:pPr indent="0" marL="0">
                        <a:buNone/>
                      </a:pPr>
                      <a:r>
                        <a:rPr lang="en-US" sz="2000" dirty="0">
                          <a:solidFill>
                            <a:srgbClr val="1D2A24"/>
                          </a:solidFill>
                          <a:latin typeface="Calibri" pitchFamily="34" charset="0"/>
                          <a:ea typeface="Calibri" pitchFamily="34" charset="-122"/>
                          <a:cs typeface="Calibri" pitchFamily="34" charset="-120"/>
                        </a:rPr>
                        <a:t>3</a:t>
                      </a:r>
                      <a:endParaRPr lang="en-US" sz="2000" dirty="0">
                        <a:latin typeface="Calibri" charset="0"/>
                        <a:ea typeface="Calibri" charset="0"/>
                        <a:cs typeface="Calibri" charset="0"/>
                      </a:endParaRPr>
                    </a:p>
                  </a:txBody>
                  <a:tcPr marL="109728" marR="109728" marT="54864" marB="54864" anchor="ctr">
                    <a:lnL w="6350" cap="flat" cmpd="sng" algn="ctr">
                      <a:solidFill>
                        <a:srgbClr val="C9D6CE"/>
                      </a:solidFill>
                      <a:prstDash val="solid"/>
                      <a:round/>
                      <a:headEnd type="none" w="med" len="med"/>
                      <a:tailEnd type="none" w="med" len="med"/>
                    </a:lnL>
                    <a:lnR w="6350" cap="flat" cmpd="sng" algn="ctr">
                      <a:solidFill>
                        <a:srgbClr val="C9D6CE"/>
                      </a:solidFill>
                      <a:prstDash val="solid"/>
                      <a:round/>
                      <a:headEnd type="none" w="med" len="med"/>
                      <a:tailEnd type="none" w="med" len="med"/>
                    </a:lnR>
                    <a:lnT w="6350" cap="flat" cmpd="sng" algn="ctr">
                      <a:solidFill>
                        <a:srgbClr val="C9D6CE"/>
                      </a:solidFill>
                      <a:prstDash val="solid"/>
                      <a:round/>
                      <a:headEnd type="none" w="med" len="med"/>
                      <a:tailEnd type="none" w="med" len="med"/>
                    </a:lnT>
                    <a:lnB w="6350" cap="flat" cmpd="sng" algn="ctr">
                      <a:solidFill>
                        <a:srgbClr val="C9D6CE"/>
                      </a:solidFill>
                      <a:prstDash val="solid"/>
                      <a:round/>
                      <a:headEnd type="none" w="med" len="med"/>
                      <a:tailEnd type="none" w="med" len="med"/>
                    </a:lnB>
                    <a:solidFill>
                      <a:srgbClr val="FFFFFF"/>
                    </a:solidFill>
                  </a:tcPr>
                </a:tc>
                <a:tc>
                  <a:txBody>
                    <a:bodyPr/>
                    <a:lstStyle/>
                    <a:p>
                      <a:pPr indent="0" marL="0">
                        <a:buNone/>
                      </a:pPr>
                      <a:r>
                        <a:rPr lang="en-US" sz="2000" dirty="0">
                          <a:solidFill>
                            <a:srgbClr val="1D2A24"/>
                          </a:solidFill>
                          <a:latin typeface="Calibri" pitchFamily="34" charset="0"/>
                          <a:ea typeface="Calibri" pitchFamily="34" charset="-122"/>
                          <a:cs typeface="Calibri" pitchFamily="34" charset="-120"/>
                        </a:rPr>
                        <a:t>Neutral or pleasant smell and taste once dry</a:t>
                      </a:r>
                      <a:endParaRPr lang="en-US" sz="2000" dirty="0">
                        <a:latin typeface="Calibri" charset="0"/>
                        <a:ea typeface="Calibri" charset="0"/>
                        <a:cs typeface="Calibri" charset="0"/>
                      </a:endParaRPr>
                    </a:p>
                  </a:txBody>
                  <a:tcPr marL="109728" marR="109728" marT="54864" marB="54864" anchor="ctr">
                    <a:lnL w="6350" cap="flat" cmpd="sng" algn="ctr">
                      <a:solidFill>
                        <a:srgbClr val="C9D6CE"/>
                      </a:solidFill>
                      <a:prstDash val="solid"/>
                      <a:round/>
                      <a:headEnd type="none" w="med" len="med"/>
                      <a:tailEnd type="none" w="med" len="med"/>
                    </a:lnL>
                    <a:lnR w="6350" cap="flat" cmpd="sng" algn="ctr">
                      <a:solidFill>
                        <a:srgbClr val="C9D6CE"/>
                      </a:solidFill>
                      <a:prstDash val="solid"/>
                      <a:round/>
                      <a:headEnd type="none" w="med" len="med"/>
                      <a:tailEnd type="none" w="med" len="med"/>
                    </a:lnR>
                    <a:lnT w="6350" cap="flat" cmpd="sng" algn="ctr">
                      <a:solidFill>
                        <a:srgbClr val="C9D6CE"/>
                      </a:solidFill>
                      <a:prstDash val="solid"/>
                      <a:round/>
                      <a:headEnd type="none" w="med" len="med"/>
                      <a:tailEnd type="none" w="med" len="med"/>
                    </a:lnT>
                    <a:lnB w="6350" cap="flat" cmpd="sng" algn="ctr">
                      <a:solidFill>
                        <a:srgbClr val="C9D6CE"/>
                      </a:solidFill>
                      <a:prstDash val="solid"/>
                      <a:round/>
                      <a:headEnd type="none" w="med" len="med"/>
                      <a:tailEnd type="none" w="med" len="med"/>
                    </a:lnB>
                    <a:solidFill>
                      <a:srgbClr val="FFFFFF"/>
                    </a:solidFill>
                  </a:tcPr>
                </a:tc>
                <a:tc>
                  <a:txBody>
                    <a:bodyPr/>
                    <a:lstStyle/>
                    <a:p>
                      <a:pPr indent="0" marL="0">
                        <a:buNone/>
                      </a:pPr>
                      <a:r>
                        <a:rPr lang="en-US" sz="2000" dirty="0">
                          <a:solidFill>
                            <a:srgbClr val="1D2A24"/>
                          </a:solidFill>
                          <a:latin typeface="Calibri" pitchFamily="34" charset="0"/>
                          <a:ea typeface="Calibri" pitchFamily="34" charset="-122"/>
                          <a:cs typeface="Calibri" pitchFamily="34" charset="-120"/>
                        </a:rPr>
                        <a:t>The swallow must not taste off</a:t>
                      </a:r>
                      <a:endParaRPr lang="en-US" sz="2000" dirty="0">
                        <a:latin typeface="Calibri" charset="0"/>
                        <a:ea typeface="Calibri" charset="0"/>
                        <a:cs typeface="Calibri" charset="0"/>
                      </a:endParaRPr>
                    </a:p>
                  </a:txBody>
                  <a:tcPr marL="109728" marR="109728" marT="54864" marB="54864" anchor="ctr">
                    <a:lnL w="6350" cap="flat" cmpd="sng" algn="ctr">
                      <a:solidFill>
                        <a:srgbClr val="C9D6CE"/>
                      </a:solidFill>
                      <a:prstDash val="solid"/>
                      <a:round/>
                      <a:headEnd type="none" w="med" len="med"/>
                      <a:tailEnd type="none" w="med" len="med"/>
                    </a:lnL>
                    <a:lnR w="6350" cap="flat" cmpd="sng" algn="ctr">
                      <a:solidFill>
                        <a:srgbClr val="C9D6CE"/>
                      </a:solidFill>
                      <a:prstDash val="solid"/>
                      <a:round/>
                      <a:headEnd type="none" w="med" len="med"/>
                      <a:tailEnd type="none" w="med" len="med"/>
                    </a:lnR>
                    <a:lnT w="6350" cap="flat" cmpd="sng" algn="ctr">
                      <a:solidFill>
                        <a:srgbClr val="C9D6CE"/>
                      </a:solidFill>
                      <a:prstDash val="solid"/>
                      <a:round/>
                      <a:headEnd type="none" w="med" len="med"/>
                      <a:tailEnd type="none" w="med" len="med"/>
                    </a:lnT>
                    <a:lnB w="6350" cap="flat" cmpd="sng" algn="ctr">
                      <a:solidFill>
                        <a:srgbClr val="C9D6CE"/>
                      </a:solidFill>
                      <a:prstDash val="solid"/>
                      <a:round/>
                      <a:headEnd type="none" w="med" len="med"/>
                      <a:tailEnd type="none" w="med" len="med"/>
                    </a:lnB>
                    <a:solidFill>
                      <a:srgbClr val="FFFFFF"/>
                    </a:solidFill>
                  </a:tcPr>
                </a:tc>
              </a:tr>
              <a:tr h="566928">
                <a:tc>
                  <a:txBody>
                    <a:bodyPr/>
                    <a:lstStyle/>
                    <a:p>
                      <a:pPr indent="0" marL="0">
                        <a:buNone/>
                      </a:pPr>
                      <a:r>
                        <a:rPr lang="en-US" sz="2000" dirty="0">
                          <a:solidFill>
                            <a:srgbClr val="1D2A24"/>
                          </a:solidFill>
                          <a:latin typeface="Calibri" pitchFamily="34" charset="0"/>
                          <a:ea typeface="Calibri" pitchFamily="34" charset="-122"/>
                          <a:cs typeface="Calibri" pitchFamily="34" charset="-120"/>
                        </a:rPr>
                        <a:t>4</a:t>
                      </a:r>
                      <a:endParaRPr lang="en-US" sz="2000" dirty="0">
                        <a:latin typeface="Calibri" charset="0"/>
                        <a:ea typeface="Calibri" charset="0"/>
                        <a:cs typeface="Calibri" charset="0"/>
                      </a:endParaRPr>
                    </a:p>
                  </a:txBody>
                  <a:tcPr marL="109728" marR="109728" marT="54864" marB="54864" anchor="ctr">
                    <a:lnL w="6350" cap="flat" cmpd="sng" algn="ctr">
                      <a:solidFill>
                        <a:srgbClr val="C9D6CE"/>
                      </a:solidFill>
                      <a:prstDash val="solid"/>
                      <a:round/>
                      <a:headEnd type="none" w="med" len="med"/>
                      <a:tailEnd type="none" w="med" len="med"/>
                    </a:lnL>
                    <a:lnR w="6350" cap="flat" cmpd="sng" algn="ctr">
                      <a:solidFill>
                        <a:srgbClr val="C9D6CE"/>
                      </a:solidFill>
                      <a:prstDash val="solid"/>
                      <a:round/>
                      <a:headEnd type="none" w="med" len="med"/>
                      <a:tailEnd type="none" w="med" len="med"/>
                    </a:lnR>
                    <a:lnT w="6350" cap="flat" cmpd="sng" algn="ctr">
                      <a:solidFill>
                        <a:srgbClr val="C9D6CE"/>
                      </a:solidFill>
                      <a:prstDash val="solid"/>
                      <a:round/>
                      <a:headEnd type="none" w="med" len="med"/>
                      <a:tailEnd type="none" w="med" len="med"/>
                    </a:lnT>
                    <a:lnB w="6350" cap="flat" cmpd="sng" algn="ctr">
                      <a:solidFill>
                        <a:srgbClr val="C9D6CE"/>
                      </a:solidFill>
                      <a:prstDash val="solid"/>
                      <a:round/>
                      <a:headEnd type="none" w="med" len="med"/>
                      <a:tailEnd type="none" w="med" len="med"/>
                    </a:lnB>
                    <a:solidFill>
                      <a:srgbClr val="F5F8F6"/>
                    </a:solidFill>
                  </a:tcPr>
                </a:tc>
                <a:tc>
                  <a:txBody>
                    <a:bodyPr/>
                    <a:lstStyle/>
                    <a:p>
                      <a:pPr indent="0" marL="0">
                        <a:buNone/>
                      </a:pPr>
                      <a:r>
                        <a:rPr lang="en-US" sz="2000" dirty="0">
                          <a:solidFill>
                            <a:srgbClr val="1D2A24"/>
                          </a:solidFill>
                          <a:latin typeface="Calibri" pitchFamily="34" charset="0"/>
                          <a:ea typeface="Calibri" pitchFamily="34" charset="-122"/>
                          <a:cs typeface="Calibri" pitchFamily="34" charset="-120"/>
                        </a:rPr>
                        <a:t>Dries and grinds to a fine, free-flowing powder</a:t>
                      </a:r>
                      <a:endParaRPr lang="en-US" sz="2000" dirty="0">
                        <a:latin typeface="Calibri" charset="0"/>
                        <a:ea typeface="Calibri" charset="0"/>
                        <a:cs typeface="Calibri" charset="0"/>
                      </a:endParaRPr>
                    </a:p>
                  </a:txBody>
                  <a:tcPr marL="109728" marR="109728" marT="54864" marB="54864" anchor="ctr">
                    <a:lnL w="6350" cap="flat" cmpd="sng" algn="ctr">
                      <a:solidFill>
                        <a:srgbClr val="C9D6CE"/>
                      </a:solidFill>
                      <a:prstDash val="solid"/>
                      <a:round/>
                      <a:headEnd type="none" w="med" len="med"/>
                      <a:tailEnd type="none" w="med" len="med"/>
                    </a:lnL>
                    <a:lnR w="6350" cap="flat" cmpd="sng" algn="ctr">
                      <a:solidFill>
                        <a:srgbClr val="C9D6CE"/>
                      </a:solidFill>
                      <a:prstDash val="solid"/>
                      <a:round/>
                      <a:headEnd type="none" w="med" len="med"/>
                      <a:tailEnd type="none" w="med" len="med"/>
                    </a:lnR>
                    <a:lnT w="6350" cap="flat" cmpd="sng" algn="ctr">
                      <a:solidFill>
                        <a:srgbClr val="C9D6CE"/>
                      </a:solidFill>
                      <a:prstDash val="solid"/>
                      <a:round/>
                      <a:headEnd type="none" w="med" len="med"/>
                      <a:tailEnd type="none" w="med" len="med"/>
                    </a:lnT>
                    <a:lnB w="6350" cap="flat" cmpd="sng" algn="ctr">
                      <a:solidFill>
                        <a:srgbClr val="C9D6CE"/>
                      </a:solidFill>
                      <a:prstDash val="solid"/>
                      <a:round/>
                      <a:headEnd type="none" w="med" len="med"/>
                      <a:tailEnd type="none" w="med" len="med"/>
                    </a:lnB>
                    <a:solidFill>
                      <a:srgbClr val="F5F8F6"/>
                    </a:solidFill>
                  </a:tcPr>
                </a:tc>
                <a:tc>
                  <a:txBody>
                    <a:bodyPr/>
                    <a:lstStyle/>
                    <a:p>
                      <a:pPr indent="0" marL="0">
                        <a:buNone/>
                      </a:pPr>
                      <a:r>
                        <a:rPr lang="en-US" sz="2000" dirty="0">
                          <a:solidFill>
                            <a:srgbClr val="1D2A24"/>
                          </a:solidFill>
                          <a:latin typeface="Calibri" pitchFamily="34" charset="0"/>
                          <a:ea typeface="Calibri" pitchFamily="34" charset="-122"/>
                          <a:cs typeface="Calibri" pitchFamily="34" charset="-120"/>
                        </a:rPr>
                        <a:t>Process feasibility</a:t>
                      </a:r>
                      <a:endParaRPr lang="en-US" sz="2000" dirty="0">
                        <a:latin typeface="Calibri" charset="0"/>
                        <a:ea typeface="Calibri" charset="0"/>
                        <a:cs typeface="Calibri" charset="0"/>
                      </a:endParaRPr>
                    </a:p>
                  </a:txBody>
                  <a:tcPr marL="109728" marR="109728" marT="54864" marB="54864" anchor="ctr">
                    <a:lnL w="6350" cap="flat" cmpd="sng" algn="ctr">
                      <a:solidFill>
                        <a:srgbClr val="C9D6CE"/>
                      </a:solidFill>
                      <a:prstDash val="solid"/>
                      <a:round/>
                      <a:headEnd type="none" w="med" len="med"/>
                      <a:tailEnd type="none" w="med" len="med"/>
                    </a:lnL>
                    <a:lnR w="6350" cap="flat" cmpd="sng" algn="ctr">
                      <a:solidFill>
                        <a:srgbClr val="C9D6CE"/>
                      </a:solidFill>
                      <a:prstDash val="solid"/>
                      <a:round/>
                      <a:headEnd type="none" w="med" len="med"/>
                      <a:tailEnd type="none" w="med" len="med"/>
                    </a:lnR>
                    <a:lnT w="6350" cap="flat" cmpd="sng" algn="ctr">
                      <a:solidFill>
                        <a:srgbClr val="C9D6CE"/>
                      </a:solidFill>
                      <a:prstDash val="solid"/>
                      <a:round/>
                      <a:headEnd type="none" w="med" len="med"/>
                      <a:tailEnd type="none" w="med" len="med"/>
                    </a:lnT>
                    <a:lnB w="6350" cap="flat" cmpd="sng" algn="ctr">
                      <a:solidFill>
                        <a:srgbClr val="C9D6CE"/>
                      </a:solidFill>
                      <a:prstDash val="solid"/>
                      <a:round/>
                      <a:headEnd type="none" w="med" len="med"/>
                      <a:tailEnd type="none" w="med" len="med"/>
                    </a:lnB>
                    <a:solidFill>
                      <a:srgbClr val="F5F8F6"/>
                    </a:solidFill>
                  </a:tcPr>
                </a:tc>
              </a:tr>
              <a:tr h="566928">
                <a:tc>
                  <a:txBody>
                    <a:bodyPr/>
                    <a:lstStyle/>
                    <a:p>
                      <a:pPr indent="0" marL="0">
                        <a:buNone/>
                      </a:pPr>
                      <a:r>
                        <a:rPr lang="en-US" sz="2000" dirty="0">
                          <a:solidFill>
                            <a:srgbClr val="1D2A24"/>
                          </a:solidFill>
                          <a:latin typeface="Calibri" pitchFamily="34" charset="0"/>
                          <a:ea typeface="Calibri" pitchFamily="34" charset="-122"/>
                          <a:cs typeface="Calibri" pitchFamily="34" charset="-120"/>
                        </a:rPr>
                        <a:t>5</a:t>
                      </a:r>
                      <a:endParaRPr lang="en-US" sz="2000" dirty="0">
                        <a:latin typeface="Calibri" charset="0"/>
                        <a:ea typeface="Calibri" charset="0"/>
                        <a:cs typeface="Calibri" charset="0"/>
                      </a:endParaRPr>
                    </a:p>
                  </a:txBody>
                  <a:tcPr marL="109728" marR="109728" marT="54864" marB="54864" anchor="ctr">
                    <a:lnL w="6350" cap="flat" cmpd="sng" algn="ctr">
                      <a:solidFill>
                        <a:srgbClr val="C9D6CE"/>
                      </a:solidFill>
                      <a:prstDash val="solid"/>
                      <a:round/>
                      <a:headEnd type="none" w="med" len="med"/>
                      <a:tailEnd type="none" w="med" len="med"/>
                    </a:lnL>
                    <a:lnR w="6350" cap="flat" cmpd="sng" algn="ctr">
                      <a:solidFill>
                        <a:srgbClr val="C9D6CE"/>
                      </a:solidFill>
                      <a:prstDash val="solid"/>
                      <a:round/>
                      <a:headEnd type="none" w="med" len="med"/>
                      <a:tailEnd type="none" w="med" len="med"/>
                    </a:lnR>
                    <a:lnT w="6350" cap="flat" cmpd="sng" algn="ctr">
                      <a:solidFill>
                        <a:srgbClr val="C9D6CE"/>
                      </a:solidFill>
                      <a:prstDash val="solid"/>
                      <a:round/>
                      <a:headEnd type="none" w="med" len="med"/>
                      <a:tailEnd type="none" w="med" len="med"/>
                    </a:lnT>
                    <a:lnB w="6350" cap="flat" cmpd="sng" algn="ctr">
                      <a:solidFill>
                        <a:srgbClr val="C9D6CE"/>
                      </a:solidFill>
                      <a:prstDash val="solid"/>
                      <a:round/>
                      <a:headEnd type="none" w="med" len="med"/>
                      <a:tailEnd type="none" w="med" len="med"/>
                    </a:lnB>
                    <a:solidFill>
                      <a:srgbClr val="FFFFFF"/>
                    </a:solidFill>
                  </a:tcPr>
                </a:tc>
                <a:tc>
                  <a:txBody>
                    <a:bodyPr/>
                    <a:lstStyle/>
                    <a:p>
                      <a:pPr indent="0" marL="0">
                        <a:buNone/>
                      </a:pPr>
                      <a:r>
                        <a:rPr lang="en-US" sz="2000" dirty="0">
                          <a:solidFill>
                            <a:srgbClr val="1D2A24"/>
                          </a:solidFill>
                          <a:latin typeface="Calibri" pitchFamily="34" charset="0"/>
                          <a:ea typeface="Calibri" pitchFamily="34" charset="-122"/>
                          <a:cs typeface="Calibri" pitchFamily="34" charset="-120"/>
                        </a:rPr>
                        <a:t>A workable powder yield per kilogram fresh</a:t>
                      </a:r>
                      <a:endParaRPr lang="en-US" sz="2000" dirty="0">
                        <a:latin typeface="Calibri" charset="0"/>
                        <a:ea typeface="Calibri" charset="0"/>
                        <a:cs typeface="Calibri" charset="0"/>
                      </a:endParaRPr>
                    </a:p>
                  </a:txBody>
                  <a:tcPr marL="109728" marR="109728" marT="54864" marB="54864" anchor="ctr">
                    <a:lnL w="6350" cap="flat" cmpd="sng" algn="ctr">
                      <a:solidFill>
                        <a:srgbClr val="C9D6CE"/>
                      </a:solidFill>
                      <a:prstDash val="solid"/>
                      <a:round/>
                      <a:headEnd type="none" w="med" len="med"/>
                      <a:tailEnd type="none" w="med" len="med"/>
                    </a:lnL>
                    <a:lnR w="6350" cap="flat" cmpd="sng" algn="ctr">
                      <a:solidFill>
                        <a:srgbClr val="C9D6CE"/>
                      </a:solidFill>
                      <a:prstDash val="solid"/>
                      <a:round/>
                      <a:headEnd type="none" w="med" len="med"/>
                      <a:tailEnd type="none" w="med" len="med"/>
                    </a:lnR>
                    <a:lnT w="6350" cap="flat" cmpd="sng" algn="ctr">
                      <a:solidFill>
                        <a:srgbClr val="C9D6CE"/>
                      </a:solidFill>
                      <a:prstDash val="solid"/>
                      <a:round/>
                      <a:headEnd type="none" w="med" len="med"/>
                      <a:tailEnd type="none" w="med" len="med"/>
                    </a:lnT>
                    <a:lnB w="6350" cap="flat" cmpd="sng" algn="ctr">
                      <a:solidFill>
                        <a:srgbClr val="C9D6CE"/>
                      </a:solidFill>
                      <a:prstDash val="solid"/>
                      <a:round/>
                      <a:headEnd type="none" w="med" len="med"/>
                      <a:tailEnd type="none" w="med" len="med"/>
                    </a:lnB>
                    <a:solidFill>
                      <a:srgbClr val="FFFFFF"/>
                    </a:solidFill>
                  </a:tcPr>
                </a:tc>
                <a:tc>
                  <a:txBody>
                    <a:bodyPr/>
                    <a:lstStyle/>
                    <a:p>
                      <a:pPr indent="0" marL="0">
                        <a:buNone/>
                      </a:pPr>
                      <a:r>
                        <a:rPr lang="en-US" sz="2000" dirty="0">
                          <a:solidFill>
                            <a:srgbClr val="1D2A24"/>
                          </a:solidFill>
                          <a:latin typeface="Calibri" pitchFamily="34" charset="0"/>
                          <a:ea typeface="Calibri" pitchFamily="34" charset="-122"/>
                          <a:cs typeface="Calibri" pitchFamily="34" charset="-120"/>
                        </a:rPr>
                        <a:t>Unit economics</a:t>
                      </a:r>
                      <a:endParaRPr lang="en-US" sz="2000" dirty="0">
                        <a:latin typeface="Calibri" charset="0"/>
                        <a:ea typeface="Calibri" charset="0"/>
                        <a:cs typeface="Calibri" charset="0"/>
                      </a:endParaRPr>
                    </a:p>
                  </a:txBody>
                  <a:tcPr marL="109728" marR="109728" marT="54864" marB="54864" anchor="ctr">
                    <a:lnL w="6350" cap="flat" cmpd="sng" algn="ctr">
                      <a:solidFill>
                        <a:srgbClr val="C9D6CE"/>
                      </a:solidFill>
                      <a:prstDash val="solid"/>
                      <a:round/>
                      <a:headEnd type="none" w="med" len="med"/>
                      <a:tailEnd type="none" w="med" len="med"/>
                    </a:lnL>
                    <a:lnR w="6350" cap="flat" cmpd="sng" algn="ctr">
                      <a:solidFill>
                        <a:srgbClr val="C9D6CE"/>
                      </a:solidFill>
                      <a:prstDash val="solid"/>
                      <a:round/>
                      <a:headEnd type="none" w="med" len="med"/>
                      <a:tailEnd type="none" w="med" len="med"/>
                    </a:lnR>
                    <a:lnT w="6350" cap="flat" cmpd="sng" algn="ctr">
                      <a:solidFill>
                        <a:srgbClr val="C9D6CE"/>
                      </a:solidFill>
                      <a:prstDash val="solid"/>
                      <a:round/>
                      <a:headEnd type="none" w="med" len="med"/>
                      <a:tailEnd type="none" w="med" len="med"/>
                    </a:lnT>
                    <a:lnB w="6350" cap="flat" cmpd="sng" algn="ctr">
                      <a:solidFill>
                        <a:srgbClr val="C9D6CE"/>
                      </a:solidFill>
                      <a:prstDash val="solid"/>
                      <a:round/>
                      <a:headEnd type="none" w="med" len="med"/>
                      <a:tailEnd type="none" w="med" len="med"/>
                    </a:lnB>
                    <a:solidFill>
                      <a:srgbClr val="FFFFFF"/>
                    </a:solidFill>
                  </a:tcPr>
                </a:tc>
              </a:tr>
              <a:tr h="566928">
                <a:tc>
                  <a:txBody>
                    <a:bodyPr/>
                    <a:lstStyle/>
                    <a:p>
                      <a:pPr indent="0" marL="0">
                        <a:buNone/>
                      </a:pPr>
                      <a:r>
                        <a:rPr lang="en-US" sz="2000" dirty="0">
                          <a:solidFill>
                            <a:srgbClr val="1D2A24"/>
                          </a:solidFill>
                          <a:latin typeface="Calibri" pitchFamily="34" charset="0"/>
                          <a:ea typeface="Calibri" pitchFamily="34" charset="-122"/>
                          <a:cs typeface="Calibri" pitchFamily="34" charset="-120"/>
                        </a:rPr>
                        <a:t>6</a:t>
                      </a:r>
                      <a:endParaRPr lang="en-US" sz="2000" dirty="0">
                        <a:latin typeface="Calibri" charset="0"/>
                        <a:ea typeface="Calibri" charset="0"/>
                        <a:cs typeface="Calibri" charset="0"/>
                      </a:endParaRPr>
                    </a:p>
                  </a:txBody>
                  <a:tcPr marL="109728" marR="109728" marT="54864" marB="54864" anchor="ctr">
                    <a:lnL w="6350" cap="flat" cmpd="sng" algn="ctr">
                      <a:solidFill>
                        <a:srgbClr val="C9D6CE"/>
                      </a:solidFill>
                      <a:prstDash val="solid"/>
                      <a:round/>
                      <a:headEnd type="none" w="med" len="med"/>
                      <a:tailEnd type="none" w="med" len="med"/>
                    </a:lnL>
                    <a:lnR w="6350" cap="flat" cmpd="sng" algn="ctr">
                      <a:solidFill>
                        <a:srgbClr val="C9D6CE"/>
                      </a:solidFill>
                      <a:prstDash val="solid"/>
                      <a:round/>
                      <a:headEnd type="none" w="med" len="med"/>
                      <a:tailEnd type="none" w="med" len="med"/>
                    </a:lnR>
                    <a:lnT w="6350" cap="flat" cmpd="sng" algn="ctr">
                      <a:solidFill>
                        <a:srgbClr val="C9D6CE"/>
                      </a:solidFill>
                      <a:prstDash val="solid"/>
                      <a:round/>
                      <a:headEnd type="none" w="med" len="med"/>
                      <a:tailEnd type="none" w="med" len="med"/>
                    </a:lnT>
                    <a:lnB w="6350" cap="flat" cmpd="sng" algn="ctr">
                      <a:solidFill>
                        <a:srgbClr val="C9D6CE"/>
                      </a:solidFill>
                      <a:prstDash val="solid"/>
                      <a:round/>
                      <a:headEnd type="none" w="med" len="med"/>
                      <a:tailEnd type="none" w="med" len="med"/>
                    </a:lnB>
                    <a:solidFill>
                      <a:srgbClr val="F5F8F6"/>
                    </a:solidFill>
                  </a:tcPr>
                </a:tc>
                <a:tc>
                  <a:txBody>
                    <a:bodyPr/>
                    <a:lstStyle/>
                    <a:p>
                      <a:pPr indent="0" marL="0">
                        <a:buNone/>
                      </a:pPr>
                      <a:r>
                        <a:rPr lang="en-US" sz="2000" dirty="0">
                          <a:solidFill>
                            <a:srgbClr val="1D2A24"/>
                          </a:solidFill>
                          <a:latin typeface="Calibri" pitchFamily="34" charset="0"/>
                          <a:ea typeface="Calibri" pitchFamily="34" charset="-122"/>
                          <a:cs typeface="Calibri" pitchFamily="34" charset="-120"/>
                        </a:rPr>
                        <a:t>Pale colour once dry</a:t>
                      </a:r>
                      <a:endParaRPr lang="en-US" sz="2000" dirty="0">
                        <a:latin typeface="Calibri" charset="0"/>
                        <a:ea typeface="Calibri" charset="0"/>
                        <a:cs typeface="Calibri" charset="0"/>
                      </a:endParaRPr>
                    </a:p>
                  </a:txBody>
                  <a:tcPr marL="109728" marR="109728" marT="54864" marB="54864" anchor="ctr">
                    <a:lnL w="6350" cap="flat" cmpd="sng" algn="ctr">
                      <a:solidFill>
                        <a:srgbClr val="C9D6CE"/>
                      </a:solidFill>
                      <a:prstDash val="solid"/>
                      <a:round/>
                      <a:headEnd type="none" w="med" len="med"/>
                      <a:tailEnd type="none" w="med" len="med"/>
                    </a:lnL>
                    <a:lnR w="6350" cap="flat" cmpd="sng" algn="ctr">
                      <a:solidFill>
                        <a:srgbClr val="C9D6CE"/>
                      </a:solidFill>
                      <a:prstDash val="solid"/>
                      <a:round/>
                      <a:headEnd type="none" w="med" len="med"/>
                      <a:tailEnd type="none" w="med" len="med"/>
                    </a:lnR>
                    <a:lnT w="6350" cap="flat" cmpd="sng" algn="ctr">
                      <a:solidFill>
                        <a:srgbClr val="C9D6CE"/>
                      </a:solidFill>
                      <a:prstDash val="solid"/>
                      <a:round/>
                      <a:headEnd type="none" w="med" len="med"/>
                      <a:tailEnd type="none" w="med" len="med"/>
                    </a:lnT>
                    <a:lnB w="6350" cap="flat" cmpd="sng" algn="ctr">
                      <a:solidFill>
                        <a:srgbClr val="C9D6CE"/>
                      </a:solidFill>
                      <a:prstDash val="solid"/>
                      <a:round/>
                      <a:headEnd type="none" w="med" len="med"/>
                      <a:tailEnd type="none" w="med" len="med"/>
                    </a:lnB>
                    <a:solidFill>
                      <a:srgbClr val="F5F8F6"/>
                    </a:solidFill>
                  </a:tcPr>
                </a:tc>
                <a:tc>
                  <a:txBody>
                    <a:bodyPr/>
                    <a:lstStyle/>
                    <a:p>
                      <a:pPr indent="0" marL="0">
                        <a:buNone/>
                      </a:pPr>
                      <a:r>
                        <a:rPr lang="en-US" sz="2000" dirty="0">
                          <a:solidFill>
                            <a:srgbClr val="1D2A24"/>
                          </a:solidFill>
                          <a:latin typeface="Calibri" pitchFamily="34" charset="0"/>
                          <a:ea typeface="Calibri" pitchFamily="34" charset="-122"/>
                          <a:cs typeface="Calibri" pitchFamily="34" charset="-120"/>
                        </a:rPr>
                        <a:t>Swallow is traditionally pale</a:t>
                      </a:r>
                      <a:endParaRPr lang="en-US" sz="2000" dirty="0">
                        <a:latin typeface="Calibri" charset="0"/>
                        <a:ea typeface="Calibri" charset="0"/>
                        <a:cs typeface="Calibri" charset="0"/>
                      </a:endParaRPr>
                    </a:p>
                  </a:txBody>
                  <a:tcPr marL="109728" marR="109728" marT="54864" marB="54864" anchor="ctr">
                    <a:lnL w="6350" cap="flat" cmpd="sng" algn="ctr">
                      <a:solidFill>
                        <a:srgbClr val="C9D6CE"/>
                      </a:solidFill>
                      <a:prstDash val="solid"/>
                      <a:round/>
                      <a:headEnd type="none" w="med" len="med"/>
                      <a:tailEnd type="none" w="med" len="med"/>
                    </a:lnL>
                    <a:lnR w="6350" cap="flat" cmpd="sng" algn="ctr">
                      <a:solidFill>
                        <a:srgbClr val="C9D6CE"/>
                      </a:solidFill>
                      <a:prstDash val="solid"/>
                      <a:round/>
                      <a:headEnd type="none" w="med" len="med"/>
                      <a:tailEnd type="none" w="med" len="med"/>
                    </a:lnR>
                    <a:lnT w="6350" cap="flat" cmpd="sng" algn="ctr">
                      <a:solidFill>
                        <a:srgbClr val="C9D6CE"/>
                      </a:solidFill>
                      <a:prstDash val="solid"/>
                      <a:round/>
                      <a:headEnd type="none" w="med" len="med"/>
                      <a:tailEnd type="none" w="med" len="med"/>
                    </a:lnT>
                    <a:lnB w="6350" cap="flat" cmpd="sng" algn="ctr">
                      <a:solidFill>
                        <a:srgbClr val="C9D6CE"/>
                      </a:solidFill>
                      <a:prstDash val="solid"/>
                      <a:round/>
                      <a:headEnd type="none" w="med" len="med"/>
                      <a:tailEnd type="none" w="med" len="med"/>
                    </a:lnB>
                    <a:solidFill>
                      <a:srgbClr val="F5F8F6"/>
                    </a:solidFill>
                  </a:tcPr>
                </a:tc>
              </a:tr>
              <a:tr h="566928">
                <a:tc>
                  <a:txBody>
                    <a:bodyPr/>
                    <a:lstStyle/>
                    <a:p>
                      <a:pPr indent="0" marL="0">
                        <a:buNone/>
                      </a:pPr>
                      <a:r>
                        <a:rPr lang="en-US" sz="2000" dirty="0">
                          <a:solidFill>
                            <a:srgbClr val="1D2A24"/>
                          </a:solidFill>
                          <a:latin typeface="Calibri" pitchFamily="34" charset="0"/>
                          <a:ea typeface="Calibri" pitchFamily="34" charset="-122"/>
                          <a:cs typeface="Calibri" pitchFamily="34" charset="-120"/>
                        </a:rPr>
                        <a:t>7</a:t>
                      </a:r>
                      <a:endParaRPr lang="en-US" sz="2000" dirty="0">
                        <a:latin typeface="Calibri" charset="0"/>
                        <a:ea typeface="Calibri" charset="0"/>
                        <a:cs typeface="Calibri" charset="0"/>
                      </a:endParaRPr>
                    </a:p>
                  </a:txBody>
                  <a:tcPr marL="109728" marR="109728" marT="54864" marB="54864" anchor="ctr">
                    <a:lnL w="6350" cap="flat" cmpd="sng" algn="ctr">
                      <a:solidFill>
                        <a:srgbClr val="C9D6CE"/>
                      </a:solidFill>
                      <a:prstDash val="solid"/>
                      <a:round/>
                      <a:headEnd type="none" w="med" len="med"/>
                      <a:tailEnd type="none" w="med" len="med"/>
                    </a:lnL>
                    <a:lnR w="6350" cap="flat" cmpd="sng" algn="ctr">
                      <a:solidFill>
                        <a:srgbClr val="C9D6CE"/>
                      </a:solidFill>
                      <a:prstDash val="solid"/>
                      <a:round/>
                      <a:headEnd type="none" w="med" len="med"/>
                      <a:tailEnd type="none" w="med" len="med"/>
                    </a:lnR>
                    <a:lnT w="6350" cap="flat" cmpd="sng" algn="ctr">
                      <a:solidFill>
                        <a:srgbClr val="C9D6CE"/>
                      </a:solidFill>
                      <a:prstDash val="solid"/>
                      <a:round/>
                      <a:headEnd type="none" w="med" len="med"/>
                      <a:tailEnd type="none" w="med" len="med"/>
                    </a:lnT>
                    <a:lnB w="6350" cap="flat" cmpd="sng" algn="ctr">
                      <a:solidFill>
                        <a:srgbClr val="C9D6CE"/>
                      </a:solidFill>
                      <a:prstDash val="solid"/>
                      <a:round/>
                      <a:headEnd type="none" w="med" len="med"/>
                      <a:tailEnd type="none" w="med" len="med"/>
                    </a:lnB>
                    <a:solidFill>
                      <a:srgbClr val="FFFFFF"/>
                    </a:solidFill>
                  </a:tcPr>
                </a:tc>
                <a:tc>
                  <a:txBody>
                    <a:bodyPr/>
                    <a:lstStyle/>
                    <a:p>
                      <a:pPr indent="0" marL="0">
                        <a:buNone/>
                      </a:pPr>
                      <a:r>
                        <a:rPr lang="en-US" sz="2000" dirty="0">
                          <a:solidFill>
                            <a:srgbClr val="1D2A24"/>
                          </a:solidFill>
                          <a:latin typeface="Calibri" pitchFamily="34" charset="0"/>
                          <a:ea typeface="Calibri" pitchFamily="34" charset="-122"/>
                          <a:cs typeface="Calibri" pitchFamily="34" charset="-120"/>
                        </a:rPr>
                        <a:t>Reliable local supply in volume</a:t>
                      </a:r>
                      <a:endParaRPr lang="en-US" sz="2000" dirty="0">
                        <a:latin typeface="Calibri" charset="0"/>
                        <a:ea typeface="Calibri" charset="0"/>
                        <a:cs typeface="Calibri" charset="0"/>
                      </a:endParaRPr>
                    </a:p>
                  </a:txBody>
                  <a:tcPr marL="109728" marR="109728" marT="54864" marB="54864" anchor="ctr">
                    <a:lnL w="6350" cap="flat" cmpd="sng" algn="ctr">
                      <a:solidFill>
                        <a:srgbClr val="C9D6CE"/>
                      </a:solidFill>
                      <a:prstDash val="solid"/>
                      <a:round/>
                      <a:headEnd type="none" w="med" len="med"/>
                      <a:tailEnd type="none" w="med" len="med"/>
                    </a:lnL>
                    <a:lnR w="6350" cap="flat" cmpd="sng" algn="ctr">
                      <a:solidFill>
                        <a:srgbClr val="C9D6CE"/>
                      </a:solidFill>
                      <a:prstDash val="solid"/>
                      <a:round/>
                      <a:headEnd type="none" w="med" len="med"/>
                      <a:tailEnd type="none" w="med" len="med"/>
                    </a:lnR>
                    <a:lnT w="6350" cap="flat" cmpd="sng" algn="ctr">
                      <a:solidFill>
                        <a:srgbClr val="C9D6CE"/>
                      </a:solidFill>
                      <a:prstDash val="solid"/>
                      <a:round/>
                      <a:headEnd type="none" w="med" len="med"/>
                      <a:tailEnd type="none" w="med" len="med"/>
                    </a:lnT>
                    <a:lnB w="6350" cap="flat" cmpd="sng" algn="ctr">
                      <a:solidFill>
                        <a:srgbClr val="C9D6CE"/>
                      </a:solidFill>
                      <a:prstDash val="solid"/>
                      <a:round/>
                      <a:headEnd type="none" w="med" len="med"/>
                      <a:tailEnd type="none" w="med" len="med"/>
                    </a:lnB>
                    <a:solidFill>
                      <a:srgbClr val="FFFFFF"/>
                    </a:solidFill>
                  </a:tcPr>
                </a:tc>
                <a:tc>
                  <a:txBody>
                    <a:bodyPr/>
                    <a:lstStyle/>
                    <a:p>
                      <a:pPr indent="0" marL="0">
                        <a:buNone/>
                      </a:pPr>
                      <a:r>
                        <a:rPr lang="en-US" sz="2000" dirty="0">
                          <a:solidFill>
                            <a:srgbClr val="1D2A24"/>
                          </a:solidFill>
                          <a:latin typeface="Calibri" pitchFamily="34" charset="0"/>
                          <a:ea typeface="Calibri" pitchFamily="34" charset="-122"/>
                          <a:cs typeface="Calibri" pitchFamily="34" charset="-120"/>
                        </a:rPr>
                        <a:t>Supply chain</a:t>
                      </a:r>
                      <a:endParaRPr lang="en-US" sz="2000" dirty="0">
                        <a:latin typeface="Calibri" charset="0"/>
                        <a:ea typeface="Calibri" charset="0"/>
                        <a:cs typeface="Calibri" charset="0"/>
                      </a:endParaRPr>
                    </a:p>
                  </a:txBody>
                  <a:tcPr marL="109728" marR="109728" marT="54864" marB="54864" anchor="ctr">
                    <a:lnL w="6350" cap="flat" cmpd="sng" algn="ctr">
                      <a:solidFill>
                        <a:srgbClr val="C9D6CE"/>
                      </a:solidFill>
                      <a:prstDash val="solid"/>
                      <a:round/>
                      <a:headEnd type="none" w="med" len="med"/>
                      <a:tailEnd type="none" w="med" len="med"/>
                    </a:lnL>
                    <a:lnR w="6350" cap="flat" cmpd="sng" algn="ctr">
                      <a:solidFill>
                        <a:srgbClr val="C9D6CE"/>
                      </a:solidFill>
                      <a:prstDash val="solid"/>
                      <a:round/>
                      <a:headEnd type="none" w="med" len="med"/>
                      <a:tailEnd type="none" w="med" len="med"/>
                    </a:lnR>
                    <a:lnT w="6350" cap="flat" cmpd="sng" algn="ctr">
                      <a:solidFill>
                        <a:srgbClr val="C9D6CE"/>
                      </a:solidFill>
                      <a:prstDash val="solid"/>
                      <a:round/>
                      <a:headEnd type="none" w="med" len="med"/>
                      <a:tailEnd type="none" w="med" len="med"/>
                    </a:lnT>
                    <a:lnB w="6350" cap="flat" cmpd="sng" algn="ctr">
                      <a:solidFill>
                        <a:srgbClr val="C9D6CE"/>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10817352" y="6419088"/>
            <a:ext cx="73152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5B6B6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1"/>
          <p:cNvSpPr/>
          <p:nvPr>
            <p:ph idx="101" type="title" hasCustomPrompt="1"/>
          </p:nvPr>
        </p:nvSpPr>
        <p:spPr>
          <a:xfrm>
            <a:off x="640080" y="411480"/>
            <a:ext cx="10908792" cy="914400"/>
          </a:xfrm>
          <a:prstGeom prst="rect">
            <a:avLst/>
          </a:prstGeom>
          <a:noFill/>
          <a:ln/>
        </p:spPr>
        <p:txBody>
          <a:bodyPr wrap="square" lIns="0" tIns="0" rIns="0" bIns="0" rtlCol="0" anchor="t"/>
          <a:lstStyle/>
          <a:p>
            <a:pPr algn="l" indent="0" marL="0">
              <a:buNone/>
            </a:pPr>
            <a:r>
              <a:rPr lang="en-US" sz="3400" b="1" dirty="0">
                <a:solidFill>
                  <a:srgbClr val="1F4D3A"/>
                </a:solidFill>
                <a:latin typeface="Cambria" pitchFamily="34" charset="0"/>
                <a:ea typeface="Cambria" pitchFamily="34" charset="-122"/>
                <a:cs typeface="Cambria" pitchFamily="34" charset="-120"/>
              </a:rPr>
              <a:t>Three roles for vegetables</a:t>
            </a:r>
            <a:endParaRPr lang="en-US" sz="3400" dirty="0"/>
          </a:p>
        </p:txBody>
      </p:sp>
      <p:sp>
        <p:nvSpPr>
          <p:cNvPr id="3" name="Shape 1"/>
          <p:cNvSpPr/>
          <p:nvPr/>
        </p:nvSpPr>
        <p:spPr>
          <a:xfrm>
            <a:off x="640080" y="1600200"/>
            <a:ext cx="3453384" cy="868680"/>
          </a:xfrm>
          <a:prstGeom prst="rect">
            <a:avLst/>
          </a:prstGeom>
          <a:solidFill>
            <a:srgbClr val="1F4D3A"/>
          </a:solidFill>
          <a:ln w="12700">
            <a:solidFill>
              <a:srgbClr val="1F4D3A"/>
            </a:solidFill>
            <a:prstDash val="solid"/>
          </a:ln>
        </p:spPr>
      </p:sp>
      <p:sp>
        <p:nvSpPr>
          <p:cNvPr id="4" name="Text 2"/>
          <p:cNvSpPr txBox="1"/>
          <p:nvPr/>
        </p:nvSpPr>
        <p:spPr>
          <a:xfrm>
            <a:off x="868680" y="1600200"/>
            <a:ext cx="2996184" cy="868680"/>
          </a:xfrm>
          <a:prstGeom prst="rect">
            <a:avLst/>
          </a:prstGeom>
          <a:noFill/>
          <a:ln/>
        </p:spPr>
        <p:txBody>
          <a:bodyPr wrap="square" lIns="0" tIns="0" rIns="0" bIns="0" rtlCol="0" anchor="ctr"/>
          <a:lstStyle/>
          <a:p>
            <a:pPr indent="0" marL="0">
              <a:buNone/>
            </a:pPr>
            <a:r>
              <a:rPr lang="en-US" sz="2600" b="1" dirty="0">
                <a:solidFill>
                  <a:srgbClr val="FFFFFF"/>
                </a:solidFill>
                <a:latin typeface="Cambria" pitchFamily="34" charset="0"/>
                <a:ea typeface="Cambria" pitchFamily="34" charset="-122"/>
                <a:cs typeface="Cambria" pitchFamily="34" charset="-120"/>
              </a:rPr>
              <a:t>Base</a:t>
            </a:r>
            <a:endParaRPr lang="en-US" sz="2600" dirty="0"/>
          </a:p>
        </p:txBody>
      </p:sp>
      <p:sp>
        <p:nvSpPr>
          <p:cNvPr id="5" name="Shape 3"/>
          <p:cNvSpPr/>
          <p:nvPr/>
        </p:nvSpPr>
        <p:spPr>
          <a:xfrm>
            <a:off x="640080" y="2468880"/>
            <a:ext cx="3453384" cy="3383280"/>
          </a:xfrm>
          <a:prstGeom prst="rect">
            <a:avLst/>
          </a:prstGeom>
          <a:solidFill>
            <a:srgbClr val="EAF1EC"/>
          </a:solidFill>
          <a:ln w="12700">
            <a:solidFill>
              <a:srgbClr val="EAF1EC"/>
            </a:solidFill>
            <a:prstDash val="solid"/>
          </a:ln>
        </p:spPr>
      </p:sp>
      <p:sp>
        <p:nvSpPr>
          <p:cNvPr id="6" name="Text 4"/>
          <p:cNvSpPr txBox="1"/>
          <p:nvPr/>
        </p:nvSpPr>
        <p:spPr>
          <a:xfrm>
            <a:off x="868680" y="2651760"/>
            <a:ext cx="2996184" cy="1188720"/>
          </a:xfrm>
          <a:prstGeom prst="rect">
            <a:avLst/>
          </a:prstGeom>
          <a:noFill/>
          <a:ln/>
        </p:spPr>
        <p:txBody>
          <a:bodyPr wrap="square" lIns="0" tIns="0" rIns="0" bIns="0" rtlCol="0" anchor="t"/>
          <a:lstStyle/>
          <a:p>
            <a:pPr indent="0" marL="0">
              <a:buNone/>
            </a:pPr>
            <a:r>
              <a:rPr lang="en-US" sz="2100" b="1" dirty="0">
                <a:solidFill>
                  <a:srgbClr val="1D2A24"/>
                </a:solidFill>
                <a:latin typeface="Calibri" pitchFamily="34" charset="0"/>
                <a:ea typeface="Calibri" pitchFamily="34" charset="-122"/>
                <a:cs typeface="Calibri" pitchFamily="34" charset="-120"/>
              </a:rPr>
              <a:t>Most of the powder: yield, colour, mild flavour, body</a:t>
            </a:r>
            <a:endParaRPr lang="en-US" sz="2100" dirty="0"/>
          </a:p>
        </p:txBody>
      </p:sp>
      <p:sp>
        <p:nvSpPr>
          <p:cNvPr id="7" name="Text 5"/>
          <p:cNvSpPr txBox="1"/>
          <p:nvPr/>
        </p:nvSpPr>
        <p:spPr>
          <a:xfrm>
            <a:off x="868680" y="3931920"/>
            <a:ext cx="2996184" cy="1828800"/>
          </a:xfrm>
          <a:prstGeom prst="rect">
            <a:avLst/>
          </a:prstGeom>
          <a:noFill/>
          <a:ln/>
        </p:spPr>
        <p:txBody>
          <a:bodyPr wrap="square" lIns="0" tIns="0" rIns="0" bIns="0" rtlCol="0" anchor="t"/>
          <a:lstStyle/>
          <a:p>
            <a:pPr indent="0" marL="0">
              <a:buNone/>
            </a:pPr>
            <a:r>
              <a:rPr lang="en-US" sz="2100" dirty="0">
                <a:solidFill>
                  <a:srgbClr val="1D2A24"/>
                </a:solidFill>
                <a:latin typeface="Calibri" pitchFamily="34" charset="0"/>
                <a:ea typeface="Calibri" pitchFamily="34" charset="-122"/>
                <a:cs typeface="Calibri" pitchFamily="34" charset="-120"/>
              </a:rPr>
              <a:t>Cabbage, cauliflower, zucchini, eggplant, broccoli, chayote, turnip. Carrot only as a lower share.</a:t>
            </a:r>
            <a:endParaRPr lang="en-US" sz="2100" dirty="0"/>
          </a:p>
        </p:txBody>
      </p:sp>
      <p:sp>
        <p:nvSpPr>
          <p:cNvPr id="8" name="Shape 6"/>
          <p:cNvSpPr/>
          <p:nvPr/>
        </p:nvSpPr>
        <p:spPr>
          <a:xfrm>
            <a:off x="4367784" y="1600200"/>
            <a:ext cx="3453384" cy="868680"/>
          </a:xfrm>
          <a:prstGeom prst="rect">
            <a:avLst/>
          </a:prstGeom>
          <a:solidFill>
            <a:srgbClr val="B8821F"/>
          </a:solidFill>
          <a:ln w="12700">
            <a:solidFill>
              <a:srgbClr val="B8821F"/>
            </a:solidFill>
            <a:prstDash val="solid"/>
          </a:ln>
        </p:spPr>
      </p:sp>
      <p:sp>
        <p:nvSpPr>
          <p:cNvPr id="9" name="Text 7"/>
          <p:cNvSpPr txBox="1"/>
          <p:nvPr/>
        </p:nvSpPr>
        <p:spPr>
          <a:xfrm>
            <a:off x="4596384" y="1600200"/>
            <a:ext cx="2996184" cy="868680"/>
          </a:xfrm>
          <a:prstGeom prst="rect">
            <a:avLst/>
          </a:prstGeom>
          <a:noFill/>
          <a:ln/>
        </p:spPr>
        <p:txBody>
          <a:bodyPr wrap="square" lIns="0" tIns="0" rIns="0" bIns="0" rtlCol="0" anchor="ctr"/>
          <a:lstStyle/>
          <a:p>
            <a:pPr indent="0" marL="0">
              <a:buNone/>
            </a:pPr>
            <a:r>
              <a:rPr lang="en-US" sz="2600" b="1" dirty="0">
                <a:solidFill>
                  <a:srgbClr val="FFFFFF"/>
                </a:solidFill>
                <a:latin typeface="Cambria" pitchFamily="34" charset="0"/>
                <a:ea typeface="Cambria" pitchFamily="34" charset="-122"/>
                <a:cs typeface="Cambria" pitchFamily="34" charset="-120"/>
              </a:rPr>
              <a:t>Additive</a:t>
            </a:r>
            <a:endParaRPr lang="en-US" sz="2600" dirty="0"/>
          </a:p>
        </p:txBody>
      </p:sp>
      <p:sp>
        <p:nvSpPr>
          <p:cNvPr id="10" name="Shape 8"/>
          <p:cNvSpPr/>
          <p:nvPr/>
        </p:nvSpPr>
        <p:spPr>
          <a:xfrm>
            <a:off x="4367784" y="2468880"/>
            <a:ext cx="3453384" cy="3383280"/>
          </a:xfrm>
          <a:prstGeom prst="rect">
            <a:avLst/>
          </a:prstGeom>
          <a:solidFill>
            <a:srgbClr val="EAF1EC"/>
          </a:solidFill>
          <a:ln w="12700">
            <a:solidFill>
              <a:srgbClr val="EAF1EC"/>
            </a:solidFill>
            <a:prstDash val="solid"/>
          </a:ln>
        </p:spPr>
      </p:sp>
      <p:sp>
        <p:nvSpPr>
          <p:cNvPr id="11" name="Text 9"/>
          <p:cNvSpPr txBox="1"/>
          <p:nvPr/>
        </p:nvSpPr>
        <p:spPr>
          <a:xfrm>
            <a:off x="4596384" y="2651760"/>
            <a:ext cx="2996184" cy="1188720"/>
          </a:xfrm>
          <a:prstGeom prst="rect">
            <a:avLst/>
          </a:prstGeom>
          <a:noFill/>
          <a:ln/>
        </p:spPr>
        <p:txBody>
          <a:bodyPr wrap="square" lIns="0" tIns="0" rIns="0" bIns="0" rtlCol="0" anchor="t"/>
          <a:lstStyle/>
          <a:p>
            <a:pPr indent="0" marL="0">
              <a:buNone/>
            </a:pPr>
            <a:r>
              <a:rPr lang="en-US" sz="2100" b="1" dirty="0">
                <a:solidFill>
                  <a:srgbClr val="1D2A24"/>
                </a:solidFill>
                <a:latin typeface="Calibri" pitchFamily="34" charset="0"/>
                <a:ea typeface="Calibri" pitchFamily="34" charset="-122"/>
                <a:cs typeface="Calibri" pitchFamily="34" charset="-120"/>
              </a:rPr>
              <a:t>A small inclusion: nutrition, colour, a selling point</a:t>
            </a:r>
            <a:endParaRPr lang="en-US" sz="2100" dirty="0"/>
          </a:p>
        </p:txBody>
      </p:sp>
      <p:sp>
        <p:nvSpPr>
          <p:cNvPr id="12" name="Text 10"/>
          <p:cNvSpPr txBox="1"/>
          <p:nvPr/>
        </p:nvSpPr>
        <p:spPr>
          <a:xfrm>
            <a:off x="4596384" y="3931920"/>
            <a:ext cx="2996184" cy="1828800"/>
          </a:xfrm>
          <a:prstGeom prst="rect">
            <a:avLst/>
          </a:prstGeom>
          <a:noFill/>
          <a:ln/>
        </p:spPr>
        <p:txBody>
          <a:bodyPr wrap="square" lIns="0" tIns="0" rIns="0" bIns="0" rtlCol="0" anchor="t"/>
          <a:lstStyle/>
          <a:p>
            <a:pPr indent="0" marL="0">
              <a:buNone/>
            </a:pPr>
            <a:r>
              <a:rPr lang="en-US" sz="2100" dirty="0">
                <a:solidFill>
                  <a:srgbClr val="1D2A24"/>
                </a:solidFill>
                <a:latin typeface="Calibri" pitchFamily="34" charset="0"/>
                <a:ea typeface="Calibri" pitchFamily="34" charset="-122"/>
                <a:cs typeface="Calibri" pitchFamily="34" charset="-120"/>
              </a:rPr>
              <a:t>Spinach, amaranth leaves, beet greens, beetroot</a:t>
            </a:r>
            <a:endParaRPr lang="en-US" sz="2100" dirty="0"/>
          </a:p>
        </p:txBody>
      </p:sp>
      <p:sp>
        <p:nvSpPr>
          <p:cNvPr id="13" name="Shape 11"/>
          <p:cNvSpPr/>
          <p:nvPr/>
        </p:nvSpPr>
        <p:spPr>
          <a:xfrm>
            <a:off x="8095488" y="1600200"/>
            <a:ext cx="3453384" cy="868680"/>
          </a:xfrm>
          <a:prstGeom prst="rect">
            <a:avLst/>
          </a:prstGeom>
          <a:solidFill>
            <a:srgbClr val="A8472A"/>
          </a:solidFill>
          <a:ln w="12700">
            <a:solidFill>
              <a:srgbClr val="A8472A"/>
            </a:solidFill>
            <a:prstDash val="solid"/>
          </a:ln>
        </p:spPr>
      </p:sp>
      <p:sp>
        <p:nvSpPr>
          <p:cNvPr id="14" name="Text 12"/>
          <p:cNvSpPr txBox="1"/>
          <p:nvPr/>
        </p:nvSpPr>
        <p:spPr>
          <a:xfrm>
            <a:off x="8324088" y="1600200"/>
            <a:ext cx="2996184" cy="868680"/>
          </a:xfrm>
          <a:prstGeom prst="rect">
            <a:avLst/>
          </a:prstGeom>
          <a:noFill/>
          <a:ln/>
        </p:spPr>
        <p:txBody>
          <a:bodyPr wrap="square" lIns="0" tIns="0" rIns="0" bIns="0" rtlCol="0" anchor="ctr"/>
          <a:lstStyle/>
          <a:p>
            <a:pPr indent="0" marL="0">
              <a:buNone/>
            </a:pPr>
            <a:r>
              <a:rPr lang="en-US" sz="2600" b="1" dirty="0">
                <a:solidFill>
                  <a:srgbClr val="FFFFFF"/>
                </a:solidFill>
                <a:latin typeface="Cambria" pitchFamily="34" charset="0"/>
                <a:ea typeface="Cambria" pitchFamily="34" charset="-122"/>
                <a:cs typeface="Cambria" pitchFamily="34" charset="-120"/>
              </a:rPr>
              <a:t>Not in the swallow</a:t>
            </a:r>
            <a:endParaRPr lang="en-US" sz="2600" dirty="0"/>
          </a:p>
        </p:txBody>
      </p:sp>
      <p:sp>
        <p:nvSpPr>
          <p:cNvPr id="15" name="Shape 13"/>
          <p:cNvSpPr/>
          <p:nvPr/>
        </p:nvSpPr>
        <p:spPr>
          <a:xfrm>
            <a:off x="8095488" y="2468880"/>
            <a:ext cx="3453384" cy="3383280"/>
          </a:xfrm>
          <a:prstGeom prst="rect">
            <a:avLst/>
          </a:prstGeom>
          <a:solidFill>
            <a:srgbClr val="EAF1EC"/>
          </a:solidFill>
          <a:ln w="12700">
            <a:solidFill>
              <a:srgbClr val="EAF1EC"/>
            </a:solidFill>
            <a:prstDash val="solid"/>
          </a:ln>
        </p:spPr>
      </p:sp>
      <p:sp>
        <p:nvSpPr>
          <p:cNvPr id="16" name="Text 14"/>
          <p:cNvSpPr txBox="1"/>
          <p:nvPr/>
        </p:nvSpPr>
        <p:spPr>
          <a:xfrm>
            <a:off x="8324088" y="2651760"/>
            <a:ext cx="2996184" cy="1188720"/>
          </a:xfrm>
          <a:prstGeom prst="rect">
            <a:avLst/>
          </a:prstGeom>
          <a:noFill/>
          <a:ln/>
        </p:spPr>
        <p:txBody>
          <a:bodyPr wrap="square" lIns="0" tIns="0" rIns="0" bIns="0" rtlCol="0" anchor="t"/>
          <a:lstStyle/>
          <a:p>
            <a:pPr indent="0" marL="0">
              <a:buNone/>
            </a:pPr>
            <a:r>
              <a:rPr lang="en-US" sz="2100" b="1" dirty="0">
                <a:solidFill>
                  <a:srgbClr val="1D2A24"/>
                </a:solidFill>
                <a:latin typeface="Calibri" pitchFamily="34" charset="0"/>
                <a:ea typeface="Calibri" pitchFamily="34" charset="-122"/>
                <a:cs typeface="Calibri" pitchFamily="34" charset="-120"/>
              </a:rPr>
              <a:t>A soup ingredient</a:t>
            </a:r>
            <a:endParaRPr lang="en-US" sz="2100" dirty="0"/>
          </a:p>
        </p:txBody>
      </p:sp>
      <p:sp>
        <p:nvSpPr>
          <p:cNvPr id="17" name="Text 15"/>
          <p:cNvSpPr txBox="1"/>
          <p:nvPr/>
        </p:nvSpPr>
        <p:spPr>
          <a:xfrm>
            <a:off x="8324088" y="3931920"/>
            <a:ext cx="2996184" cy="1828800"/>
          </a:xfrm>
          <a:prstGeom prst="rect">
            <a:avLst/>
          </a:prstGeom>
          <a:noFill/>
          <a:ln/>
        </p:spPr>
        <p:txBody>
          <a:bodyPr wrap="square" lIns="0" tIns="0" rIns="0" bIns="0" rtlCol="0" anchor="t"/>
          <a:lstStyle/>
          <a:p>
            <a:pPr indent="0" marL="0">
              <a:buNone/>
            </a:pPr>
            <a:r>
              <a:rPr lang="en-US" sz="2100" dirty="0">
                <a:solidFill>
                  <a:srgbClr val="1D2A24"/>
                </a:solidFill>
                <a:latin typeface="Calibri" pitchFamily="34" charset="0"/>
                <a:ea typeface="Calibri" pitchFamily="34" charset="-122"/>
                <a:cs typeface="Calibri" pitchFamily="34" charset="-120"/>
              </a:rPr>
              <a:t>Okra</a:t>
            </a:r>
            <a:endParaRPr lang="en-US" sz="2100" dirty="0"/>
          </a:p>
        </p:txBody>
      </p:sp>
      <p:sp>
        <p:nvSpPr>
          <p:cNvPr id="25" name="Slide Number Placeholder 0"/>
          <p:cNvSpPr>
            <a:spLocks noGrp="1"/>
          </p:cNvSpPr>
          <p:nvPr>
            <p:ph type="sldNum" sz="quarter" idx="4294967295"/>
          </p:nvPr>
        </p:nvSpPr>
        <p:spPr>
          <a:xfrm>
            <a:off x="10817352" y="6419088"/>
            <a:ext cx="73152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5B6B6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1"/>
          <p:cNvSpPr/>
          <p:nvPr>
            <p:ph idx="101" type="title" hasCustomPrompt="1"/>
          </p:nvPr>
        </p:nvSpPr>
        <p:spPr>
          <a:xfrm>
            <a:off x="640080" y="411480"/>
            <a:ext cx="10908792" cy="914400"/>
          </a:xfrm>
          <a:prstGeom prst="rect">
            <a:avLst/>
          </a:prstGeom>
          <a:noFill/>
          <a:ln/>
        </p:spPr>
        <p:txBody>
          <a:bodyPr wrap="square" lIns="0" tIns="0" rIns="0" bIns="0" rtlCol="0" anchor="t"/>
          <a:lstStyle/>
          <a:p>
            <a:pPr algn="l" indent="0" marL="0">
              <a:buNone/>
            </a:pPr>
            <a:r>
              <a:rPr lang="en-US" sz="3400" b="1" dirty="0">
                <a:solidFill>
                  <a:srgbClr val="1F4D3A"/>
                </a:solidFill>
                <a:latin typeface="Cambria" pitchFamily="34" charset="0"/>
                <a:ea typeface="Cambria" pitchFamily="34" charset="-122"/>
                <a:cs typeface="Cambria" pitchFamily="34" charset="-120"/>
              </a:rPr>
              <a:t>Why leafy greens are not the base</a:t>
            </a:r>
            <a:endParaRPr lang="en-US" sz="3400" dirty="0"/>
          </a:p>
        </p:txBody>
      </p:sp>
      <p:sp>
        <p:nvSpPr>
          <p:cNvPr id="3" name="Shape 1"/>
          <p:cNvSpPr/>
          <p:nvPr/>
        </p:nvSpPr>
        <p:spPr>
          <a:xfrm>
            <a:off x="640080" y="1600200"/>
            <a:ext cx="5294376" cy="1828800"/>
          </a:xfrm>
          <a:prstGeom prst="rect">
            <a:avLst/>
          </a:prstGeom>
          <a:solidFill>
            <a:srgbClr val="EAF1EC"/>
          </a:solidFill>
          <a:ln w="12700">
            <a:solidFill>
              <a:srgbClr val="EAF1EC"/>
            </a:solidFill>
            <a:prstDash val="solid"/>
          </a:ln>
        </p:spPr>
      </p:sp>
      <p:sp>
        <p:nvSpPr>
          <p:cNvPr id="4" name="Shape 2"/>
          <p:cNvSpPr/>
          <p:nvPr/>
        </p:nvSpPr>
        <p:spPr>
          <a:xfrm>
            <a:off x="914400" y="1874520"/>
            <a:ext cx="502920" cy="502920"/>
          </a:xfrm>
          <a:prstGeom prst="ellipse">
            <a:avLst/>
          </a:prstGeom>
          <a:solidFill>
            <a:srgbClr val="B8821F"/>
          </a:solidFill>
          <a:ln w="12700">
            <a:solidFill>
              <a:srgbClr val="B8821F"/>
            </a:solidFill>
            <a:prstDash val="solid"/>
          </a:ln>
        </p:spPr>
      </p:sp>
      <p:sp>
        <p:nvSpPr>
          <p:cNvPr id="5" name="Text 3"/>
          <p:cNvSpPr txBox="1"/>
          <p:nvPr/>
        </p:nvSpPr>
        <p:spPr>
          <a:xfrm>
            <a:off x="914400" y="1874520"/>
            <a:ext cx="502920" cy="502920"/>
          </a:xfrm>
          <a:prstGeom prst="rect">
            <a:avLst/>
          </a:prstGeom>
          <a:noFill/>
          <a:ln/>
        </p:spPr>
        <p:txBody>
          <a:bodyPr wrap="square" lIns="0" tIns="0" rIns="0" bIns="0" rtlCol="0" anchor="ctr"/>
          <a:lstStyle/>
          <a:p>
            <a:pPr algn="ctr" indent="0" marL="0">
              <a:buNone/>
            </a:pPr>
            <a:r>
              <a:rPr lang="en-US" sz="1800" b="1" dirty="0">
                <a:solidFill>
                  <a:srgbClr val="FFFFFF"/>
                </a:solidFill>
                <a:latin typeface="Cambria" pitchFamily="34" charset="0"/>
                <a:ea typeface="Cambria" pitchFamily="34" charset="-122"/>
                <a:cs typeface="Cambria" pitchFamily="34" charset="-120"/>
              </a:rPr>
              <a:t>1</a:t>
            </a:r>
            <a:endParaRPr lang="en-US" sz="1800" dirty="0"/>
          </a:p>
        </p:txBody>
      </p:sp>
      <p:sp>
        <p:nvSpPr>
          <p:cNvPr id="6" name="Text 4"/>
          <p:cNvSpPr txBox="1"/>
          <p:nvPr/>
        </p:nvSpPr>
        <p:spPr>
          <a:xfrm>
            <a:off x="1645920" y="1828800"/>
            <a:ext cx="4014216" cy="594360"/>
          </a:xfrm>
          <a:prstGeom prst="rect">
            <a:avLst/>
          </a:prstGeom>
          <a:noFill/>
          <a:ln/>
        </p:spPr>
        <p:txBody>
          <a:bodyPr wrap="square" lIns="0" tIns="0" rIns="0" bIns="0" rtlCol="0" anchor="ctr"/>
          <a:lstStyle/>
          <a:p>
            <a:pPr indent="0" marL="0">
              <a:buNone/>
            </a:pPr>
            <a:r>
              <a:rPr lang="en-US" sz="2200" b="1" dirty="0">
                <a:solidFill>
                  <a:srgbClr val="1F4D3A"/>
                </a:solidFill>
                <a:latin typeface="Cambria" pitchFamily="34" charset="0"/>
                <a:ea typeface="Cambria" pitchFamily="34" charset="-122"/>
                <a:cs typeface="Cambria" pitchFamily="34" charset="-120"/>
              </a:rPr>
              <a:t>Yield</a:t>
            </a:r>
            <a:endParaRPr lang="en-US" sz="2200" dirty="0"/>
          </a:p>
        </p:txBody>
      </p:sp>
      <p:sp>
        <p:nvSpPr>
          <p:cNvPr id="7" name="Text 5"/>
          <p:cNvSpPr txBox="1"/>
          <p:nvPr/>
        </p:nvSpPr>
        <p:spPr>
          <a:xfrm>
            <a:off x="914400" y="2514600"/>
            <a:ext cx="4745736" cy="822960"/>
          </a:xfrm>
          <a:prstGeom prst="rect">
            <a:avLst/>
          </a:prstGeom>
          <a:noFill/>
          <a:ln/>
        </p:spPr>
        <p:txBody>
          <a:bodyPr wrap="square" lIns="0" tIns="0" rIns="0" bIns="0" rtlCol="0" anchor="t"/>
          <a:lstStyle/>
          <a:p>
            <a:pPr indent="0" marL="0">
              <a:buNone/>
            </a:pPr>
            <a:r>
              <a:rPr lang="en-US" sz="2100" dirty="0">
                <a:solidFill>
                  <a:srgbClr val="1D2A24"/>
                </a:solidFill>
                <a:latin typeface="Calibri" pitchFamily="34" charset="0"/>
                <a:ea typeface="Calibri" pitchFamily="34" charset="-122"/>
                <a:cs typeface="Calibri" pitchFamily="34" charset="-120"/>
              </a:rPr>
              <a:t>Mostly water. A very large weight of fresh leaf for each kilogram of powder.</a:t>
            </a:r>
            <a:endParaRPr lang="en-US" sz="2100" dirty="0"/>
          </a:p>
        </p:txBody>
      </p:sp>
      <p:sp>
        <p:nvSpPr>
          <p:cNvPr id="8" name="Shape 6"/>
          <p:cNvSpPr/>
          <p:nvPr/>
        </p:nvSpPr>
        <p:spPr>
          <a:xfrm>
            <a:off x="6254496" y="1600200"/>
            <a:ext cx="5294376" cy="1828800"/>
          </a:xfrm>
          <a:prstGeom prst="rect">
            <a:avLst/>
          </a:prstGeom>
          <a:solidFill>
            <a:srgbClr val="EAF1EC"/>
          </a:solidFill>
          <a:ln w="12700">
            <a:solidFill>
              <a:srgbClr val="EAF1EC"/>
            </a:solidFill>
            <a:prstDash val="solid"/>
          </a:ln>
        </p:spPr>
      </p:sp>
      <p:sp>
        <p:nvSpPr>
          <p:cNvPr id="9" name="Shape 7"/>
          <p:cNvSpPr/>
          <p:nvPr/>
        </p:nvSpPr>
        <p:spPr>
          <a:xfrm>
            <a:off x="6528816" y="1874520"/>
            <a:ext cx="502920" cy="502920"/>
          </a:xfrm>
          <a:prstGeom prst="ellipse">
            <a:avLst/>
          </a:prstGeom>
          <a:solidFill>
            <a:srgbClr val="B8821F"/>
          </a:solidFill>
          <a:ln w="12700">
            <a:solidFill>
              <a:srgbClr val="B8821F"/>
            </a:solidFill>
            <a:prstDash val="solid"/>
          </a:ln>
        </p:spPr>
      </p:sp>
      <p:sp>
        <p:nvSpPr>
          <p:cNvPr id="10" name="Text 8"/>
          <p:cNvSpPr txBox="1"/>
          <p:nvPr/>
        </p:nvSpPr>
        <p:spPr>
          <a:xfrm>
            <a:off x="6528816" y="1874520"/>
            <a:ext cx="502920" cy="502920"/>
          </a:xfrm>
          <a:prstGeom prst="rect">
            <a:avLst/>
          </a:prstGeom>
          <a:noFill/>
          <a:ln/>
        </p:spPr>
        <p:txBody>
          <a:bodyPr wrap="square" lIns="0" tIns="0" rIns="0" bIns="0" rtlCol="0" anchor="ctr"/>
          <a:lstStyle/>
          <a:p>
            <a:pPr algn="ctr" indent="0" marL="0">
              <a:buNone/>
            </a:pPr>
            <a:r>
              <a:rPr lang="en-US" sz="1800" b="1" dirty="0">
                <a:solidFill>
                  <a:srgbClr val="FFFFFF"/>
                </a:solidFill>
                <a:latin typeface="Cambria" pitchFamily="34" charset="0"/>
                <a:ea typeface="Cambria" pitchFamily="34" charset="-122"/>
                <a:cs typeface="Cambria" pitchFamily="34" charset="-120"/>
              </a:rPr>
              <a:t>2</a:t>
            </a:r>
            <a:endParaRPr lang="en-US" sz="1800" dirty="0"/>
          </a:p>
        </p:txBody>
      </p:sp>
      <p:sp>
        <p:nvSpPr>
          <p:cNvPr id="11" name="Text 9"/>
          <p:cNvSpPr txBox="1"/>
          <p:nvPr/>
        </p:nvSpPr>
        <p:spPr>
          <a:xfrm>
            <a:off x="7260336" y="1828800"/>
            <a:ext cx="4014216" cy="594360"/>
          </a:xfrm>
          <a:prstGeom prst="rect">
            <a:avLst/>
          </a:prstGeom>
          <a:noFill/>
          <a:ln/>
        </p:spPr>
        <p:txBody>
          <a:bodyPr wrap="square" lIns="0" tIns="0" rIns="0" bIns="0" rtlCol="0" anchor="ctr"/>
          <a:lstStyle/>
          <a:p>
            <a:pPr indent="0" marL="0">
              <a:buNone/>
            </a:pPr>
            <a:r>
              <a:rPr lang="en-US" sz="2200" b="1" dirty="0">
                <a:solidFill>
                  <a:srgbClr val="1F4D3A"/>
                </a:solidFill>
                <a:latin typeface="Cambria" pitchFamily="34" charset="0"/>
                <a:ea typeface="Cambria" pitchFamily="34" charset="-122"/>
                <a:cs typeface="Cambria" pitchFamily="34" charset="-120"/>
              </a:rPr>
              <a:t>Cost</a:t>
            </a:r>
            <a:endParaRPr lang="en-US" sz="2200" dirty="0"/>
          </a:p>
        </p:txBody>
      </p:sp>
      <p:sp>
        <p:nvSpPr>
          <p:cNvPr id="12" name="Text 10"/>
          <p:cNvSpPr txBox="1"/>
          <p:nvPr/>
        </p:nvSpPr>
        <p:spPr>
          <a:xfrm>
            <a:off x="6528816" y="2514600"/>
            <a:ext cx="4745736" cy="822960"/>
          </a:xfrm>
          <a:prstGeom prst="rect">
            <a:avLst/>
          </a:prstGeom>
          <a:noFill/>
          <a:ln/>
        </p:spPr>
        <p:txBody>
          <a:bodyPr wrap="square" lIns="0" tIns="0" rIns="0" bIns="0" rtlCol="0" anchor="t"/>
          <a:lstStyle/>
          <a:p>
            <a:pPr indent="0" marL="0">
              <a:buNone/>
            </a:pPr>
            <a:r>
              <a:rPr lang="en-US" sz="2100" dirty="0">
                <a:solidFill>
                  <a:srgbClr val="1D2A24"/>
                </a:solidFill>
                <a:latin typeface="Calibri" pitchFamily="34" charset="0"/>
                <a:ea typeface="Calibri" pitchFamily="34" charset="-122"/>
                <a:cs typeface="Calibri" pitchFamily="34" charset="-120"/>
              </a:rPr>
              <a:t>Raw material is the largest cost line, so low yield hurts the margin.</a:t>
            </a:r>
            <a:endParaRPr lang="en-US" sz="2100" dirty="0"/>
          </a:p>
        </p:txBody>
      </p:sp>
      <p:sp>
        <p:nvSpPr>
          <p:cNvPr id="13" name="Shape 11"/>
          <p:cNvSpPr/>
          <p:nvPr/>
        </p:nvSpPr>
        <p:spPr>
          <a:xfrm>
            <a:off x="640080" y="3703320"/>
            <a:ext cx="5294376" cy="1828800"/>
          </a:xfrm>
          <a:prstGeom prst="rect">
            <a:avLst/>
          </a:prstGeom>
          <a:solidFill>
            <a:srgbClr val="EAF1EC"/>
          </a:solidFill>
          <a:ln w="12700">
            <a:solidFill>
              <a:srgbClr val="EAF1EC"/>
            </a:solidFill>
            <a:prstDash val="solid"/>
          </a:ln>
        </p:spPr>
      </p:sp>
      <p:sp>
        <p:nvSpPr>
          <p:cNvPr id="14" name="Shape 12"/>
          <p:cNvSpPr/>
          <p:nvPr/>
        </p:nvSpPr>
        <p:spPr>
          <a:xfrm>
            <a:off x="914400" y="3977640"/>
            <a:ext cx="502920" cy="502920"/>
          </a:xfrm>
          <a:prstGeom prst="ellipse">
            <a:avLst/>
          </a:prstGeom>
          <a:solidFill>
            <a:srgbClr val="B8821F"/>
          </a:solidFill>
          <a:ln w="12700">
            <a:solidFill>
              <a:srgbClr val="B8821F"/>
            </a:solidFill>
            <a:prstDash val="solid"/>
          </a:ln>
        </p:spPr>
      </p:sp>
      <p:sp>
        <p:nvSpPr>
          <p:cNvPr id="15" name="Text 13"/>
          <p:cNvSpPr txBox="1"/>
          <p:nvPr/>
        </p:nvSpPr>
        <p:spPr>
          <a:xfrm>
            <a:off x="914400" y="3977640"/>
            <a:ext cx="502920" cy="502920"/>
          </a:xfrm>
          <a:prstGeom prst="rect">
            <a:avLst/>
          </a:prstGeom>
          <a:noFill/>
          <a:ln/>
        </p:spPr>
        <p:txBody>
          <a:bodyPr wrap="square" lIns="0" tIns="0" rIns="0" bIns="0" rtlCol="0" anchor="ctr"/>
          <a:lstStyle/>
          <a:p>
            <a:pPr algn="ctr" indent="0" marL="0">
              <a:buNone/>
            </a:pPr>
            <a:r>
              <a:rPr lang="en-US" sz="1800" b="1" dirty="0">
                <a:solidFill>
                  <a:srgbClr val="FFFFFF"/>
                </a:solidFill>
                <a:latin typeface="Cambria" pitchFamily="34" charset="0"/>
                <a:ea typeface="Cambria" pitchFamily="34" charset="-122"/>
                <a:cs typeface="Cambria" pitchFamily="34" charset="-120"/>
              </a:rPr>
              <a:t>3</a:t>
            </a:r>
            <a:endParaRPr lang="en-US" sz="1800" dirty="0"/>
          </a:p>
        </p:txBody>
      </p:sp>
      <p:sp>
        <p:nvSpPr>
          <p:cNvPr id="16" name="Text 14"/>
          <p:cNvSpPr txBox="1"/>
          <p:nvPr/>
        </p:nvSpPr>
        <p:spPr>
          <a:xfrm>
            <a:off x="1645920" y="3931920"/>
            <a:ext cx="4014216" cy="594360"/>
          </a:xfrm>
          <a:prstGeom prst="rect">
            <a:avLst/>
          </a:prstGeom>
          <a:noFill/>
          <a:ln/>
        </p:spPr>
        <p:txBody>
          <a:bodyPr wrap="square" lIns="0" tIns="0" rIns="0" bIns="0" rtlCol="0" anchor="ctr"/>
          <a:lstStyle/>
          <a:p>
            <a:pPr indent="0" marL="0">
              <a:buNone/>
            </a:pPr>
            <a:r>
              <a:rPr lang="en-US" sz="2200" b="1" dirty="0">
                <a:solidFill>
                  <a:srgbClr val="1F4D3A"/>
                </a:solidFill>
                <a:latin typeface="Cambria" pitchFamily="34" charset="0"/>
                <a:ea typeface="Cambria" pitchFamily="34" charset="-122"/>
                <a:cs typeface="Cambria" pitchFamily="34" charset="-120"/>
              </a:rPr>
              <a:t>Repetition</a:t>
            </a:r>
            <a:endParaRPr lang="en-US" sz="2200" dirty="0"/>
          </a:p>
        </p:txBody>
      </p:sp>
      <p:sp>
        <p:nvSpPr>
          <p:cNvPr id="17" name="Text 15"/>
          <p:cNvSpPr txBox="1"/>
          <p:nvPr/>
        </p:nvSpPr>
        <p:spPr>
          <a:xfrm>
            <a:off x="914400" y="4617720"/>
            <a:ext cx="4745736" cy="822960"/>
          </a:xfrm>
          <a:prstGeom prst="rect">
            <a:avLst/>
          </a:prstGeom>
          <a:noFill/>
          <a:ln/>
        </p:spPr>
        <p:txBody>
          <a:bodyPr wrap="square" lIns="0" tIns="0" rIns="0" bIns="0" rtlCol="0" anchor="t"/>
          <a:lstStyle/>
          <a:p>
            <a:pPr indent="0" marL="0">
              <a:buNone/>
            </a:pPr>
            <a:r>
              <a:rPr lang="en-US" sz="2100" dirty="0">
                <a:solidFill>
                  <a:srgbClr val="1D2A24"/>
                </a:solidFill>
                <a:latin typeface="Calibri" pitchFamily="34" charset="0"/>
                <a:ea typeface="Calibri" pitchFamily="34" charset="-122"/>
                <a:cs typeface="Calibri" pitchFamily="34" charset="-120"/>
              </a:rPr>
              <a:t>Leafy greens are already in the soup served with the swallow.</a:t>
            </a:r>
            <a:endParaRPr lang="en-US" sz="2100" dirty="0"/>
          </a:p>
        </p:txBody>
      </p:sp>
      <p:sp>
        <p:nvSpPr>
          <p:cNvPr id="18" name="Shape 16"/>
          <p:cNvSpPr/>
          <p:nvPr/>
        </p:nvSpPr>
        <p:spPr>
          <a:xfrm>
            <a:off x="6254496" y="3703320"/>
            <a:ext cx="5294376" cy="1828800"/>
          </a:xfrm>
          <a:prstGeom prst="rect">
            <a:avLst/>
          </a:prstGeom>
          <a:solidFill>
            <a:srgbClr val="EAF1EC"/>
          </a:solidFill>
          <a:ln w="12700">
            <a:solidFill>
              <a:srgbClr val="EAF1EC"/>
            </a:solidFill>
            <a:prstDash val="solid"/>
          </a:ln>
        </p:spPr>
      </p:sp>
      <p:sp>
        <p:nvSpPr>
          <p:cNvPr id="19" name="Shape 17"/>
          <p:cNvSpPr/>
          <p:nvPr/>
        </p:nvSpPr>
        <p:spPr>
          <a:xfrm>
            <a:off x="6528816" y="3977640"/>
            <a:ext cx="502920" cy="502920"/>
          </a:xfrm>
          <a:prstGeom prst="ellipse">
            <a:avLst/>
          </a:prstGeom>
          <a:solidFill>
            <a:srgbClr val="B8821F"/>
          </a:solidFill>
          <a:ln w="12700">
            <a:solidFill>
              <a:srgbClr val="B8821F"/>
            </a:solidFill>
            <a:prstDash val="solid"/>
          </a:ln>
        </p:spPr>
      </p:sp>
      <p:sp>
        <p:nvSpPr>
          <p:cNvPr id="20" name="Text 18"/>
          <p:cNvSpPr txBox="1"/>
          <p:nvPr/>
        </p:nvSpPr>
        <p:spPr>
          <a:xfrm>
            <a:off x="6528816" y="3977640"/>
            <a:ext cx="502920" cy="502920"/>
          </a:xfrm>
          <a:prstGeom prst="rect">
            <a:avLst/>
          </a:prstGeom>
          <a:noFill/>
          <a:ln/>
        </p:spPr>
        <p:txBody>
          <a:bodyPr wrap="square" lIns="0" tIns="0" rIns="0" bIns="0" rtlCol="0" anchor="ctr"/>
          <a:lstStyle/>
          <a:p>
            <a:pPr algn="ctr" indent="0" marL="0">
              <a:buNone/>
            </a:pPr>
            <a:r>
              <a:rPr lang="en-US" sz="1800" b="1" dirty="0">
                <a:solidFill>
                  <a:srgbClr val="FFFFFF"/>
                </a:solidFill>
                <a:latin typeface="Cambria" pitchFamily="34" charset="0"/>
                <a:ea typeface="Cambria" pitchFamily="34" charset="-122"/>
                <a:cs typeface="Cambria" pitchFamily="34" charset="-120"/>
              </a:rPr>
              <a:t>4</a:t>
            </a:r>
            <a:endParaRPr lang="en-US" sz="1800" dirty="0"/>
          </a:p>
        </p:txBody>
      </p:sp>
      <p:sp>
        <p:nvSpPr>
          <p:cNvPr id="21" name="Text 19"/>
          <p:cNvSpPr txBox="1"/>
          <p:nvPr/>
        </p:nvSpPr>
        <p:spPr>
          <a:xfrm>
            <a:off x="7260336" y="3931920"/>
            <a:ext cx="4014216" cy="594360"/>
          </a:xfrm>
          <a:prstGeom prst="rect">
            <a:avLst/>
          </a:prstGeom>
          <a:noFill/>
          <a:ln/>
        </p:spPr>
        <p:txBody>
          <a:bodyPr wrap="square" lIns="0" tIns="0" rIns="0" bIns="0" rtlCol="0" anchor="ctr"/>
          <a:lstStyle/>
          <a:p>
            <a:pPr indent="0" marL="0">
              <a:buNone/>
            </a:pPr>
            <a:r>
              <a:rPr lang="en-US" sz="2200" b="1" dirty="0">
                <a:solidFill>
                  <a:srgbClr val="1F4D3A"/>
                </a:solidFill>
                <a:latin typeface="Cambria" pitchFamily="34" charset="0"/>
                <a:ea typeface="Cambria" pitchFamily="34" charset="-122"/>
                <a:cs typeface="Cambria" pitchFamily="34" charset="-120"/>
              </a:rPr>
              <a:t>Colour (to test)</a:t>
            </a:r>
            <a:endParaRPr lang="en-US" sz="2200" dirty="0"/>
          </a:p>
        </p:txBody>
      </p:sp>
      <p:sp>
        <p:nvSpPr>
          <p:cNvPr id="22" name="Text 20"/>
          <p:cNvSpPr txBox="1"/>
          <p:nvPr/>
        </p:nvSpPr>
        <p:spPr>
          <a:xfrm>
            <a:off x="6528816" y="4617720"/>
            <a:ext cx="4745736" cy="822960"/>
          </a:xfrm>
          <a:prstGeom prst="rect">
            <a:avLst/>
          </a:prstGeom>
          <a:noFill/>
          <a:ln/>
        </p:spPr>
        <p:txBody>
          <a:bodyPr wrap="square" lIns="0" tIns="0" rIns="0" bIns="0" rtlCol="0" anchor="t"/>
          <a:lstStyle/>
          <a:p>
            <a:pPr indent="0" marL="0">
              <a:buNone/>
            </a:pPr>
            <a:r>
              <a:rPr lang="en-US" sz="2100" dirty="0">
                <a:solidFill>
                  <a:srgbClr val="1D2A24"/>
                </a:solidFill>
                <a:latin typeface="Calibri" pitchFamily="34" charset="0"/>
                <a:ea typeface="Calibri" pitchFamily="34" charset="-122"/>
                <a:cs typeface="Calibri" pitchFamily="34" charset="-120"/>
              </a:rPr>
              <a:t>A pale swallow is the tradition. Ask real customers about a green one.</a:t>
            </a:r>
            <a:endParaRPr lang="en-US" sz="2100" dirty="0"/>
          </a:p>
        </p:txBody>
      </p:sp>
      <p:sp>
        <p:nvSpPr>
          <p:cNvPr id="23" name="Text 21"/>
          <p:cNvSpPr txBox="1"/>
          <p:nvPr/>
        </p:nvSpPr>
        <p:spPr>
          <a:xfrm>
            <a:off x="640080" y="5806440"/>
            <a:ext cx="10908792" cy="548640"/>
          </a:xfrm>
          <a:prstGeom prst="rect">
            <a:avLst/>
          </a:prstGeom>
          <a:noFill/>
          <a:ln/>
        </p:spPr>
        <p:txBody>
          <a:bodyPr wrap="square" lIns="0" tIns="0" rIns="0" bIns="0" rtlCol="0" anchor="t"/>
          <a:lstStyle/>
          <a:p>
            <a:pPr indent="0" marL="0">
              <a:buNone/>
            </a:pPr>
            <a:r>
              <a:rPr lang="en-US" sz="1600" i="1" dirty="0">
                <a:solidFill>
                  <a:srgbClr val="5B6B62"/>
                </a:solidFill>
                <a:latin typeface="Calibri" pitchFamily="34" charset="0"/>
                <a:ea typeface="Calibri" pitchFamily="34" charset="-122"/>
                <a:cs typeface="Calibri" pitchFamily="34" charset="-120"/>
              </a:rPr>
              <a:t>Nutritionally excellent, economically poor as a bulk base.</a:t>
            </a:r>
            <a:endParaRPr lang="en-US" sz="1600" dirty="0"/>
          </a:p>
        </p:txBody>
      </p:sp>
      <p:sp>
        <p:nvSpPr>
          <p:cNvPr id="25" name="Slide Number Placeholder 0"/>
          <p:cNvSpPr>
            <a:spLocks noGrp="1"/>
          </p:cNvSpPr>
          <p:nvPr>
            <p:ph type="sldNum" sz="quarter" idx="4294967295"/>
          </p:nvPr>
        </p:nvSpPr>
        <p:spPr>
          <a:xfrm>
            <a:off x="10817352" y="6419088"/>
            <a:ext cx="73152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5B6B6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1"/>
          <p:cNvSpPr/>
          <p:nvPr>
            <p:ph idx="101" type="title" hasCustomPrompt="1"/>
          </p:nvPr>
        </p:nvSpPr>
        <p:spPr>
          <a:xfrm>
            <a:off x="640080" y="411480"/>
            <a:ext cx="10908792" cy="914400"/>
          </a:xfrm>
          <a:prstGeom prst="rect">
            <a:avLst/>
          </a:prstGeom>
          <a:noFill/>
          <a:ln/>
        </p:spPr>
        <p:txBody>
          <a:bodyPr wrap="square" lIns="0" tIns="0" rIns="0" bIns="0" rtlCol="0" anchor="t"/>
          <a:lstStyle/>
          <a:p>
            <a:pPr algn="l" indent="0" marL="0">
              <a:buNone/>
            </a:pPr>
            <a:r>
              <a:rPr lang="en-US" sz="3400" b="1" dirty="0">
                <a:solidFill>
                  <a:srgbClr val="1F4D3A"/>
                </a:solidFill>
                <a:latin typeface="Cambria" pitchFamily="34" charset="0"/>
                <a:ea typeface="Cambria" pitchFamily="34" charset="-122"/>
                <a:cs typeface="Cambria" pitchFamily="34" charset="-120"/>
              </a:rPr>
              <a:t>Yield decides the raw material cost</a:t>
            </a:r>
            <a:endParaRPr lang="en-US" sz="3400" dirty="0"/>
          </a:p>
        </p:txBody>
      </p:sp>
      <p:graphicFrame>
        <p:nvGraphicFramePr>
          <p:cNvPr id="19" name="Table 0"/>
          <p:cNvGraphicFramePr>
            <a:graphicFrameLocks noGrp="1"/>
          </p:cNvGraphicFramePr>
          <p:nvPr>
            <p:extLst>
              <p:ext uri="{D42A27DB-BD31-4B8C-83A1-F6EECF244321}">
                <p14:modId xmlns:p14="http://schemas.microsoft.com/office/powerpoint/2010/main" val="1579011935"/>
              </p:ext>
            </p:extLst>
          </p:nvPr>
        </p:nvGraphicFramePr>
        <p:xfrm>
          <a:off x="640080" y="1645920"/>
          <a:ext cx="7315200" cy="914400"/>
        </p:xfrm>
        <a:graphic>
          <a:graphicData uri="http://schemas.openxmlformats.org/drawingml/2006/table">
            <a:tbl>
              <a:tblPr/>
              <a:tblGrid>
                <a:gridCol w="2926080"/>
                <a:gridCol w="4389120"/>
              </a:tblGrid>
              <a:tr h="640080">
                <a:tc>
                  <a:txBody>
                    <a:bodyPr/>
                    <a:lstStyle/>
                    <a:p>
                      <a:pPr indent="0" marL="0">
                        <a:buNone/>
                      </a:pPr>
                      <a:r>
                        <a:rPr lang="en-US" sz="2000" b="1" dirty="0">
                          <a:solidFill>
                            <a:srgbClr val="FFFFFF"/>
                          </a:solidFill>
                        </a:rPr>
                        <a:t>Powder yield</a:t>
                      </a:r>
                      <a:endParaRPr lang="en-US" sz="2000" dirty="0"/>
                    </a:p>
                  </a:txBody>
                  <a:tcPr marL="91440" marR="91440" marT="45720" marB="45720" anchor="ctr">
                    <a:lnL w="6350" cap="flat" cmpd="sng" algn="ctr">
                      <a:solidFill>
                        <a:srgbClr val="C9D6CE"/>
                      </a:solidFill>
                      <a:prstDash val="solid"/>
                      <a:round/>
                      <a:headEnd type="none" w="med" len="med"/>
                      <a:tailEnd type="none" w="med" len="med"/>
                    </a:lnL>
                    <a:lnR w="6350" cap="flat" cmpd="sng" algn="ctr">
                      <a:solidFill>
                        <a:srgbClr val="C9D6CE"/>
                      </a:solidFill>
                      <a:prstDash val="solid"/>
                      <a:round/>
                      <a:headEnd type="none" w="med" len="med"/>
                      <a:tailEnd type="none" w="med" len="med"/>
                    </a:lnR>
                    <a:lnT w="6350" cap="flat" cmpd="sng" algn="ctr">
                      <a:solidFill>
                        <a:srgbClr val="C9D6CE"/>
                      </a:solidFill>
                      <a:prstDash val="solid"/>
                      <a:round/>
                      <a:headEnd type="none" w="med" len="med"/>
                      <a:tailEnd type="none" w="med" len="med"/>
                    </a:lnT>
                    <a:lnB w="6350" cap="flat" cmpd="sng" algn="ctr">
                      <a:solidFill>
                        <a:srgbClr val="C9D6CE"/>
                      </a:solidFill>
                      <a:prstDash val="solid"/>
                      <a:round/>
                      <a:headEnd type="none" w="med" len="med"/>
                      <a:tailEnd type="none" w="med" len="med"/>
                    </a:lnB>
                    <a:solidFill>
                      <a:srgbClr val="1F4D3A"/>
                    </a:solidFill>
                  </a:tcPr>
                </a:tc>
                <a:tc>
                  <a:txBody>
                    <a:bodyPr/>
                    <a:lstStyle/>
                    <a:p>
                      <a:pPr indent="0" marL="0">
                        <a:buNone/>
                      </a:pPr>
                      <a:r>
                        <a:rPr lang="en-US" sz="2000" b="1" dirty="0">
                          <a:solidFill>
                            <a:srgbClr val="FFFFFF"/>
                          </a:solidFill>
                        </a:rPr>
                        <a:t>Fresh vegetable per kg of powder</a:t>
                      </a:r>
                      <a:endParaRPr lang="en-US" sz="2000" dirty="0"/>
                    </a:p>
                  </a:txBody>
                  <a:tcPr marL="91440" marR="91440" marT="45720" marB="45720" anchor="ctr">
                    <a:lnL w="6350" cap="flat" cmpd="sng" algn="ctr">
                      <a:solidFill>
                        <a:srgbClr val="C9D6CE"/>
                      </a:solidFill>
                      <a:prstDash val="solid"/>
                      <a:round/>
                      <a:headEnd type="none" w="med" len="med"/>
                      <a:tailEnd type="none" w="med" len="med"/>
                    </a:lnL>
                    <a:lnR w="6350" cap="flat" cmpd="sng" algn="ctr">
                      <a:solidFill>
                        <a:srgbClr val="C9D6CE"/>
                      </a:solidFill>
                      <a:prstDash val="solid"/>
                      <a:round/>
                      <a:headEnd type="none" w="med" len="med"/>
                      <a:tailEnd type="none" w="med" len="med"/>
                    </a:lnR>
                    <a:lnT w="6350" cap="flat" cmpd="sng" algn="ctr">
                      <a:solidFill>
                        <a:srgbClr val="C9D6CE"/>
                      </a:solidFill>
                      <a:prstDash val="solid"/>
                      <a:round/>
                      <a:headEnd type="none" w="med" len="med"/>
                      <a:tailEnd type="none" w="med" len="med"/>
                    </a:lnT>
                    <a:lnB w="6350" cap="flat" cmpd="sng" algn="ctr">
                      <a:solidFill>
                        <a:srgbClr val="C9D6CE"/>
                      </a:solidFill>
                      <a:prstDash val="solid"/>
                      <a:round/>
                      <a:headEnd type="none" w="med" len="med"/>
                      <a:tailEnd type="none" w="med" len="med"/>
                    </a:lnB>
                    <a:solidFill>
                      <a:srgbClr val="1F4D3A"/>
                    </a:solidFill>
                  </a:tcPr>
                </a:tc>
              </a:tr>
              <a:tr h="914400">
                <a:tc>
                  <a:txBody>
                    <a:bodyPr/>
                    <a:lstStyle/>
                    <a:p>
                      <a:pPr algn="ctr" indent="0" marL="0">
                        <a:buNone/>
                      </a:pPr>
                      <a:r>
                        <a:rPr lang="en-US" sz="3200" b="1" dirty="0">
                          <a:solidFill>
                            <a:srgbClr val="A8472A"/>
                          </a:solidFill>
                          <a:latin typeface="Cambria" pitchFamily="34" charset="0"/>
                          <a:ea typeface="Cambria" pitchFamily="34" charset="-122"/>
                          <a:cs typeface="Cambria" pitchFamily="34" charset="-120"/>
                        </a:rPr>
                        <a:t>5%</a:t>
                      </a:r>
                      <a:endParaRPr lang="en-US" sz="3200" dirty="0">
                        <a:latin typeface="Cambria" charset="0"/>
                        <a:ea typeface="Cambria" charset="0"/>
                        <a:cs typeface="Cambria" charset="0"/>
                      </a:endParaRPr>
                    </a:p>
                  </a:txBody>
                  <a:tcPr marL="91440" marR="91440" marT="45720" marB="45720" anchor="ctr">
                    <a:lnL w="6350" cap="flat" cmpd="sng" algn="ctr">
                      <a:solidFill>
                        <a:srgbClr val="C9D6CE"/>
                      </a:solidFill>
                      <a:prstDash val="solid"/>
                      <a:round/>
                      <a:headEnd type="none" w="med" len="med"/>
                      <a:tailEnd type="none" w="med" len="med"/>
                    </a:lnL>
                    <a:lnR w="6350" cap="flat" cmpd="sng" algn="ctr">
                      <a:solidFill>
                        <a:srgbClr val="C9D6CE"/>
                      </a:solidFill>
                      <a:prstDash val="solid"/>
                      <a:round/>
                      <a:headEnd type="none" w="med" len="med"/>
                      <a:tailEnd type="none" w="med" len="med"/>
                    </a:lnR>
                    <a:lnT w="6350" cap="flat" cmpd="sng" algn="ctr">
                      <a:solidFill>
                        <a:srgbClr val="C9D6CE"/>
                      </a:solidFill>
                      <a:prstDash val="solid"/>
                      <a:round/>
                      <a:headEnd type="none" w="med" len="med"/>
                      <a:tailEnd type="none" w="med" len="med"/>
                    </a:lnT>
                    <a:lnB w="6350" cap="flat" cmpd="sng" algn="ctr">
                      <a:solidFill>
                        <a:srgbClr val="C9D6CE"/>
                      </a:solidFill>
                      <a:prstDash val="solid"/>
                      <a:round/>
                      <a:headEnd type="none" w="med" len="med"/>
                      <a:tailEnd type="none" w="med" len="med"/>
                    </a:lnB>
                    <a:solidFill>
                      <a:srgbClr val="FFFFFF"/>
                    </a:solidFill>
                  </a:tcPr>
                </a:tc>
                <a:tc>
                  <a:txBody>
                    <a:bodyPr/>
                    <a:lstStyle/>
                    <a:p>
                      <a:pPr algn="ctr" indent="0" marL="0">
                        <a:buNone/>
                      </a:pPr>
                      <a:r>
                        <a:rPr lang="en-US" sz="3200" b="1" dirty="0">
                          <a:solidFill>
                            <a:srgbClr val="A8472A"/>
                          </a:solidFill>
                          <a:latin typeface="Cambria" pitchFamily="34" charset="0"/>
                          <a:ea typeface="Cambria" pitchFamily="34" charset="-122"/>
                          <a:cs typeface="Cambria" pitchFamily="34" charset="-120"/>
                        </a:rPr>
                        <a:t>20 kg</a:t>
                      </a:r>
                      <a:endParaRPr lang="en-US" sz="3200" dirty="0">
                        <a:latin typeface="Cambria" charset="0"/>
                        <a:ea typeface="Cambria" charset="0"/>
                        <a:cs typeface="Cambria" charset="0"/>
                      </a:endParaRPr>
                    </a:p>
                  </a:txBody>
                  <a:tcPr marL="91440" marR="91440" marT="45720" marB="45720" anchor="ctr">
                    <a:lnL w="6350" cap="flat" cmpd="sng" algn="ctr">
                      <a:solidFill>
                        <a:srgbClr val="C9D6CE"/>
                      </a:solidFill>
                      <a:prstDash val="solid"/>
                      <a:round/>
                      <a:headEnd type="none" w="med" len="med"/>
                      <a:tailEnd type="none" w="med" len="med"/>
                    </a:lnL>
                    <a:lnR w="6350" cap="flat" cmpd="sng" algn="ctr">
                      <a:solidFill>
                        <a:srgbClr val="C9D6CE"/>
                      </a:solidFill>
                      <a:prstDash val="solid"/>
                      <a:round/>
                      <a:headEnd type="none" w="med" len="med"/>
                      <a:tailEnd type="none" w="med" len="med"/>
                    </a:lnR>
                    <a:lnT w="6350" cap="flat" cmpd="sng" algn="ctr">
                      <a:solidFill>
                        <a:srgbClr val="C9D6CE"/>
                      </a:solidFill>
                      <a:prstDash val="solid"/>
                      <a:round/>
                      <a:headEnd type="none" w="med" len="med"/>
                      <a:tailEnd type="none" w="med" len="med"/>
                    </a:lnT>
                    <a:lnB w="6350" cap="flat" cmpd="sng" algn="ctr">
                      <a:solidFill>
                        <a:srgbClr val="C9D6CE"/>
                      </a:solidFill>
                      <a:prstDash val="solid"/>
                      <a:round/>
                      <a:headEnd type="none" w="med" len="med"/>
                      <a:tailEnd type="none" w="med" len="med"/>
                    </a:lnB>
                    <a:solidFill>
                      <a:srgbClr val="FFFFFF"/>
                    </a:solidFill>
                  </a:tcPr>
                </a:tc>
              </a:tr>
              <a:tr h="914400">
                <a:tc>
                  <a:txBody>
                    <a:bodyPr/>
                    <a:lstStyle/>
                    <a:p>
                      <a:pPr algn="ctr" indent="0" marL="0">
                        <a:buNone/>
                      </a:pPr>
                      <a:r>
                        <a:rPr lang="en-US" sz="3200" b="1" dirty="0">
                          <a:solidFill>
                            <a:srgbClr val="1F4D3A"/>
                          </a:solidFill>
                          <a:latin typeface="Cambria" pitchFamily="34" charset="0"/>
                          <a:ea typeface="Cambria" pitchFamily="34" charset="-122"/>
                          <a:cs typeface="Cambria" pitchFamily="34" charset="-120"/>
                        </a:rPr>
                        <a:t>10%</a:t>
                      </a:r>
                      <a:endParaRPr lang="en-US" sz="3200" dirty="0">
                        <a:latin typeface="Cambria" charset="0"/>
                        <a:ea typeface="Cambria" charset="0"/>
                        <a:cs typeface="Cambria" charset="0"/>
                      </a:endParaRPr>
                    </a:p>
                  </a:txBody>
                  <a:tcPr marL="91440" marR="91440" marT="45720" marB="45720" anchor="ctr">
                    <a:lnL w="6350" cap="flat" cmpd="sng" algn="ctr">
                      <a:solidFill>
                        <a:srgbClr val="C9D6CE"/>
                      </a:solidFill>
                      <a:prstDash val="solid"/>
                      <a:round/>
                      <a:headEnd type="none" w="med" len="med"/>
                      <a:tailEnd type="none" w="med" len="med"/>
                    </a:lnL>
                    <a:lnR w="6350" cap="flat" cmpd="sng" algn="ctr">
                      <a:solidFill>
                        <a:srgbClr val="C9D6CE"/>
                      </a:solidFill>
                      <a:prstDash val="solid"/>
                      <a:round/>
                      <a:headEnd type="none" w="med" len="med"/>
                      <a:tailEnd type="none" w="med" len="med"/>
                    </a:lnR>
                    <a:lnT w="6350" cap="flat" cmpd="sng" algn="ctr">
                      <a:solidFill>
                        <a:srgbClr val="C9D6CE"/>
                      </a:solidFill>
                      <a:prstDash val="solid"/>
                      <a:round/>
                      <a:headEnd type="none" w="med" len="med"/>
                      <a:tailEnd type="none" w="med" len="med"/>
                    </a:lnT>
                    <a:lnB w="6350" cap="flat" cmpd="sng" algn="ctr">
                      <a:solidFill>
                        <a:srgbClr val="C9D6CE"/>
                      </a:solidFill>
                      <a:prstDash val="solid"/>
                      <a:round/>
                      <a:headEnd type="none" w="med" len="med"/>
                      <a:tailEnd type="none" w="med" len="med"/>
                    </a:lnB>
                    <a:solidFill>
                      <a:srgbClr val="F5F8F6"/>
                    </a:solidFill>
                  </a:tcPr>
                </a:tc>
                <a:tc>
                  <a:txBody>
                    <a:bodyPr/>
                    <a:lstStyle/>
                    <a:p>
                      <a:pPr algn="ctr" indent="0" marL="0">
                        <a:buNone/>
                      </a:pPr>
                      <a:r>
                        <a:rPr lang="en-US" sz="3200" b="1" dirty="0">
                          <a:solidFill>
                            <a:srgbClr val="1F4D3A"/>
                          </a:solidFill>
                          <a:latin typeface="Cambria" pitchFamily="34" charset="0"/>
                          <a:ea typeface="Cambria" pitchFamily="34" charset="-122"/>
                          <a:cs typeface="Cambria" pitchFamily="34" charset="-120"/>
                        </a:rPr>
                        <a:t>10 kg</a:t>
                      </a:r>
                      <a:endParaRPr lang="en-US" sz="3200" dirty="0">
                        <a:latin typeface="Cambria" charset="0"/>
                        <a:ea typeface="Cambria" charset="0"/>
                        <a:cs typeface="Cambria" charset="0"/>
                      </a:endParaRPr>
                    </a:p>
                  </a:txBody>
                  <a:tcPr marL="91440" marR="91440" marT="45720" marB="45720" anchor="ctr">
                    <a:lnL w="6350" cap="flat" cmpd="sng" algn="ctr">
                      <a:solidFill>
                        <a:srgbClr val="C9D6CE"/>
                      </a:solidFill>
                      <a:prstDash val="solid"/>
                      <a:round/>
                      <a:headEnd type="none" w="med" len="med"/>
                      <a:tailEnd type="none" w="med" len="med"/>
                    </a:lnL>
                    <a:lnR w="6350" cap="flat" cmpd="sng" algn="ctr">
                      <a:solidFill>
                        <a:srgbClr val="C9D6CE"/>
                      </a:solidFill>
                      <a:prstDash val="solid"/>
                      <a:round/>
                      <a:headEnd type="none" w="med" len="med"/>
                      <a:tailEnd type="none" w="med" len="med"/>
                    </a:lnR>
                    <a:lnT w="6350" cap="flat" cmpd="sng" algn="ctr">
                      <a:solidFill>
                        <a:srgbClr val="C9D6CE"/>
                      </a:solidFill>
                      <a:prstDash val="solid"/>
                      <a:round/>
                      <a:headEnd type="none" w="med" len="med"/>
                      <a:tailEnd type="none" w="med" len="med"/>
                    </a:lnT>
                    <a:lnB w="6350" cap="flat" cmpd="sng" algn="ctr">
                      <a:solidFill>
                        <a:srgbClr val="C9D6CE"/>
                      </a:solidFill>
                      <a:prstDash val="solid"/>
                      <a:round/>
                      <a:headEnd type="none" w="med" len="med"/>
                      <a:tailEnd type="none" w="med" len="med"/>
                    </a:lnB>
                    <a:solidFill>
                      <a:srgbClr val="F5F8F6"/>
                    </a:solidFill>
                  </a:tcPr>
                </a:tc>
              </a:tr>
              <a:tr h="914400">
                <a:tc>
                  <a:txBody>
                    <a:bodyPr/>
                    <a:lstStyle/>
                    <a:p>
                      <a:pPr algn="ctr" indent="0" marL="0">
                        <a:buNone/>
                      </a:pPr>
                      <a:r>
                        <a:rPr lang="en-US" sz="3200" b="1" dirty="0">
                          <a:solidFill>
                            <a:srgbClr val="A8472A"/>
                          </a:solidFill>
                          <a:latin typeface="Cambria" pitchFamily="34" charset="0"/>
                          <a:ea typeface="Cambria" pitchFamily="34" charset="-122"/>
                          <a:cs typeface="Cambria" pitchFamily="34" charset="-120"/>
                        </a:rPr>
                        <a:t>20%</a:t>
                      </a:r>
                      <a:endParaRPr lang="en-US" sz="3200" dirty="0">
                        <a:latin typeface="Cambria" charset="0"/>
                        <a:ea typeface="Cambria" charset="0"/>
                        <a:cs typeface="Cambria" charset="0"/>
                      </a:endParaRPr>
                    </a:p>
                  </a:txBody>
                  <a:tcPr marL="91440" marR="91440" marT="45720" marB="45720" anchor="ctr">
                    <a:lnL w="6350" cap="flat" cmpd="sng" algn="ctr">
                      <a:solidFill>
                        <a:srgbClr val="C9D6CE"/>
                      </a:solidFill>
                      <a:prstDash val="solid"/>
                      <a:round/>
                      <a:headEnd type="none" w="med" len="med"/>
                      <a:tailEnd type="none" w="med" len="med"/>
                    </a:lnL>
                    <a:lnR w="6350" cap="flat" cmpd="sng" algn="ctr">
                      <a:solidFill>
                        <a:srgbClr val="C9D6CE"/>
                      </a:solidFill>
                      <a:prstDash val="solid"/>
                      <a:round/>
                      <a:headEnd type="none" w="med" len="med"/>
                      <a:tailEnd type="none" w="med" len="med"/>
                    </a:lnR>
                    <a:lnT w="6350" cap="flat" cmpd="sng" algn="ctr">
                      <a:solidFill>
                        <a:srgbClr val="C9D6CE"/>
                      </a:solidFill>
                      <a:prstDash val="solid"/>
                      <a:round/>
                      <a:headEnd type="none" w="med" len="med"/>
                      <a:tailEnd type="none" w="med" len="med"/>
                    </a:lnT>
                    <a:lnB w="6350" cap="flat" cmpd="sng" algn="ctr">
                      <a:solidFill>
                        <a:srgbClr val="C9D6CE"/>
                      </a:solidFill>
                      <a:prstDash val="solid"/>
                      <a:round/>
                      <a:headEnd type="none" w="med" len="med"/>
                      <a:tailEnd type="none" w="med" len="med"/>
                    </a:lnB>
                    <a:solidFill>
                      <a:srgbClr val="FFFFFF"/>
                    </a:solidFill>
                  </a:tcPr>
                </a:tc>
                <a:tc>
                  <a:txBody>
                    <a:bodyPr/>
                    <a:lstStyle/>
                    <a:p>
                      <a:pPr algn="ctr" indent="0" marL="0">
                        <a:buNone/>
                      </a:pPr>
                      <a:r>
                        <a:rPr lang="en-US" sz="3200" b="1" dirty="0">
                          <a:solidFill>
                            <a:srgbClr val="A8472A"/>
                          </a:solidFill>
                          <a:latin typeface="Cambria" pitchFamily="34" charset="0"/>
                          <a:ea typeface="Cambria" pitchFamily="34" charset="-122"/>
                          <a:cs typeface="Cambria" pitchFamily="34" charset="-120"/>
                        </a:rPr>
                        <a:t>5 kg</a:t>
                      </a:r>
                      <a:endParaRPr lang="en-US" sz="3200" dirty="0">
                        <a:latin typeface="Cambria" charset="0"/>
                        <a:ea typeface="Cambria" charset="0"/>
                        <a:cs typeface="Cambria" charset="0"/>
                      </a:endParaRPr>
                    </a:p>
                  </a:txBody>
                  <a:tcPr marL="91440" marR="91440" marT="45720" marB="45720" anchor="ctr">
                    <a:lnL w="6350" cap="flat" cmpd="sng" algn="ctr">
                      <a:solidFill>
                        <a:srgbClr val="C9D6CE"/>
                      </a:solidFill>
                      <a:prstDash val="solid"/>
                      <a:round/>
                      <a:headEnd type="none" w="med" len="med"/>
                      <a:tailEnd type="none" w="med" len="med"/>
                    </a:lnL>
                    <a:lnR w="6350" cap="flat" cmpd="sng" algn="ctr">
                      <a:solidFill>
                        <a:srgbClr val="C9D6CE"/>
                      </a:solidFill>
                      <a:prstDash val="solid"/>
                      <a:round/>
                      <a:headEnd type="none" w="med" len="med"/>
                      <a:tailEnd type="none" w="med" len="med"/>
                    </a:lnR>
                    <a:lnT w="6350" cap="flat" cmpd="sng" algn="ctr">
                      <a:solidFill>
                        <a:srgbClr val="C9D6CE"/>
                      </a:solidFill>
                      <a:prstDash val="solid"/>
                      <a:round/>
                      <a:headEnd type="none" w="med" len="med"/>
                      <a:tailEnd type="none" w="med" len="med"/>
                    </a:lnT>
                    <a:lnB w="6350" cap="flat" cmpd="sng" algn="ctr">
                      <a:solidFill>
                        <a:srgbClr val="C9D6CE"/>
                      </a:solidFill>
                      <a:prstDash val="solid"/>
                      <a:round/>
                      <a:headEnd type="none" w="med" len="med"/>
                      <a:tailEnd type="none" w="med" len="med"/>
                    </a:lnB>
                    <a:solidFill>
                      <a:srgbClr val="FFFFFF"/>
                    </a:solidFill>
                  </a:tcPr>
                </a:tc>
              </a:tr>
            </a:tbl>
          </a:graphicData>
        </a:graphic>
      </p:graphicFrame>
      <p:sp>
        <p:nvSpPr>
          <p:cNvPr id="4" name="Shape 1"/>
          <p:cNvSpPr/>
          <p:nvPr/>
        </p:nvSpPr>
        <p:spPr>
          <a:xfrm>
            <a:off x="8321040" y="1645920"/>
            <a:ext cx="3227832" cy="3383280"/>
          </a:xfrm>
          <a:prstGeom prst="rect">
            <a:avLst/>
          </a:prstGeom>
          <a:solidFill>
            <a:srgbClr val="FBF1E3"/>
          </a:solidFill>
          <a:ln w="12700">
            <a:solidFill>
              <a:srgbClr val="FBF1E3"/>
            </a:solidFill>
            <a:prstDash val="solid"/>
          </a:ln>
        </p:spPr>
      </p:sp>
      <p:sp>
        <p:nvSpPr>
          <p:cNvPr id="5" name="Text 2"/>
          <p:cNvSpPr txBox="1"/>
          <p:nvPr/>
        </p:nvSpPr>
        <p:spPr>
          <a:xfrm>
            <a:off x="8595360" y="1828800"/>
            <a:ext cx="2679192" cy="3017520"/>
          </a:xfrm>
          <a:prstGeom prst="rect">
            <a:avLst/>
          </a:prstGeom>
          <a:noFill/>
          <a:ln/>
        </p:spPr>
        <p:txBody>
          <a:bodyPr wrap="square" lIns="0" tIns="0" rIns="0" bIns="0" rtlCol="0" anchor="ctr"/>
          <a:lstStyle/>
          <a:p>
            <a:pPr indent="0" marL="0">
              <a:buNone/>
            </a:pPr>
            <a:r>
              <a:rPr lang="en-US" sz="2200" dirty="0">
                <a:solidFill>
                  <a:srgbClr val="1D2A24"/>
                </a:solidFill>
                <a:latin typeface="Calibri" pitchFamily="34" charset="0"/>
                <a:ea typeface="Calibri" pitchFamily="34" charset="-122"/>
                <a:cs typeface="Calibri" pitchFamily="34" charset="-120"/>
              </a:rPr>
              <a:t>Invented numbers to show the logic. Measure your own yield in a real drying trial. Fresh kg = 100 / yield %.</a:t>
            </a:r>
            <a:endParaRPr lang="en-US" sz="2200" dirty="0"/>
          </a:p>
        </p:txBody>
      </p:sp>
      <p:sp>
        <p:nvSpPr>
          <p:cNvPr id="25" name="Slide Number Placeholder 0"/>
          <p:cNvSpPr>
            <a:spLocks noGrp="1"/>
          </p:cNvSpPr>
          <p:nvPr>
            <p:ph type="sldNum" sz="quarter" idx="4294967295"/>
          </p:nvPr>
        </p:nvSpPr>
        <p:spPr>
          <a:xfrm>
            <a:off x="10817352" y="6419088"/>
            <a:ext cx="73152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5B6B62"/>
                </a:solidFill>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1"/>
          <p:cNvSpPr/>
          <p:nvPr>
            <p:ph idx="101" type="title" hasCustomPrompt="1"/>
          </p:nvPr>
        </p:nvSpPr>
        <p:spPr>
          <a:xfrm>
            <a:off x="640080" y="411480"/>
            <a:ext cx="10908792" cy="914400"/>
          </a:xfrm>
          <a:prstGeom prst="rect">
            <a:avLst/>
          </a:prstGeom>
          <a:noFill/>
          <a:ln/>
        </p:spPr>
        <p:txBody>
          <a:bodyPr wrap="square" lIns="0" tIns="0" rIns="0" bIns="0" rtlCol="0" anchor="t"/>
          <a:lstStyle/>
          <a:p>
            <a:pPr algn="l" indent="0" marL="0">
              <a:buNone/>
            </a:pPr>
            <a:r>
              <a:rPr lang="en-US" sz="3400" b="1" dirty="0">
                <a:solidFill>
                  <a:srgbClr val="1F4D3A"/>
                </a:solidFill>
                <a:latin typeface="Cambria" pitchFamily="34" charset="0"/>
                <a:ea typeface="Cambria" pitchFamily="34" charset="-122"/>
                <a:cs typeface="Cambria" pitchFamily="34" charset="-120"/>
              </a:rPr>
              <a:t>The binder ratio is not transferable</a:t>
            </a:r>
            <a:endParaRPr lang="en-US" sz="3400" dirty="0"/>
          </a:p>
        </p:txBody>
      </p:sp>
      <p:sp>
        <p:nvSpPr>
          <p:cNvPr id="3" name="Shape 1"/>
          <p:cNvSpPr/>
          <p:nvPr/>
        </p:nvSpPr>
        <p:spPr>
          <a:xfrm>
            <a:off x="640080" y="1645920"/>
            <a:ext cx="10908792" cy="3840480"/>
          </a:xfrm>
          <a:prstGeom prst="rect">
            <a:avLst/>
          </a:prstGeom>
          <a:solidFill>
            <a:srgbClr val="FBF1E3"/>
          </a:solidFill>
          <a:ln w="12700">
            <a:solidFill>
              <a:srgbClr val="FBF1E3"/>
            </a:solidFill>
            <a:prstDash val="solid"/>
          </a:ln>
        </p:spPr>
      </p:sp>
      <p:sp>
        <p:nvSpPr>
          <p:cNvPr id="4" name="Shape 2"/>
          <p:cNvSpPr/>
          <p:nvPr/>
        </p:nvSpPr>
        <p:spPr>
          <a:xfrm>
            <a:off x="1097280" y="2011680"/>
            <a:ext cx="822960" cy="822960"/>
          </a:xfrm>
          <a:prstGeom prst="ellipse">
            <a:avLst/>
          </a:prstGeom>
          <a:solidFill>
            <a:srgbClr val="B8821F"/>
          </a:solidFill>
          <a:ln w="12700">
            <a:solidFill>
              <a:srgbClr val="B8821F"/>
            </a:solidFill>
            <a:prstDash val="solid"/>
          </a:ln>
        </p:spPr>
      </p:sp>
      <p:sp>
        <p:nvSpPr>
          <p:cNvPr id="5" name="Text 3"/>
          <p:cNvSpPr txBox="1"/>
          <p:nvPr/>
        </p:nvSpPr>
        <p:spPr>
          <a:xfrm>
            <a:off x="1097280" y="2011680"/>
            <a:ext cx="822960" cy="822960"/>
          </a:xfrm>
          <a:prstGeom prst="rect">
            <a:avLst/>
          </a:prstGeom>
          <a:noFill/>
          <a:ln/>
        </p:spPr>
        <p:txBody>
          <a:bodyPr wrap="square" lIns="0" tIns="0" rIns="0" bIns="0" rtlCol="0" anchor="ctr"/>
          <a:lstStyle/>
          <a:p>
            <a:pPr algn="ctr" indent="0" marL="0">
              <a:buNone/>
            </a:pPr>
            <a:r>
              <a:rPr lang="en-US" sz="4000" b="1" dirty="0">
                <a:solidFill>
                  <a:srgbClr val="FFFFFF"/>
                </a:solidFill>
                <a:latin typeface="Cambria" pitchFamily="34" charset="0"/>
                <a:ea typeface="Cambria" pitchFamily="34" charset="-122"/>
                <a:cs typeface="Cambria" pitchFamily="34" charset="-120"/>
              </a:rPr>
              <a:t>!</a:t>
            </a:r>
            <a:endParaRPr lang="en-US" sz="4000" dirty="0"/>
          </a:p>
        </p:txBody>
      </p:sp>
      <p:sp>
        <p:nvSpPr>
          <p:cNvPr id="6" name="Text 4"/>
          <p:cNvSpPr txBox="1"/>
          <p:nvPr/>
        </p:nvSpPr>
        <p:spPr>
          <a:xfrm>
            <a:off x="2377440" y="1920240"/>
            <a:ext cx="8622792" cy="3383280"/>
          </a:xfrm>
          <a:prstGeom prst="rect">
            <a:avLst/>
          </a:prstGeom>
          <a:noFill/>
          <a:ln/>
        </p:spPr>
        <p:txBody>
          <a:bodyPr wrap="square" lIns="0" tIns="0" rIns="0" bIns="0" rtlCol="0" anchor="ctr"/>
          <a:lstStyle/>
          <a:p>
            <a:pPr indent="0" marL="0">
              <a:buNone/>
            </a:pPr>
            <a:r>
              <a:rPr lang="en-US" sz="2600" dirty="0">
                <a:solidFill>
                  <a:srgbClr val="1D2A24"/>
                </a:solidFill>
                <a:latin typeface="Calibri" pitchFamily="34" charset="0"/>
                <a:ea typeface="Calibri" pitchFamily="34" charset="-122"/>
                <a:cs typeface="Calibri" pitchFamily="34" charset="-120"/>
              </a:rPr>
              <a:t>Psyllium absorbs water according to the fibre, particle size and leftover moisture of whatever it is mixed with. Too much binder: gummy and heavy. Too little: crumbly. Change the base vegetable and you must test again. Every new variant is a new formulation project.</a:t>
            </a:r>
            <a:endParaRPr lang="en-US" sz="2600" dirty="0"/>
          </a:p>
        </p:txBody>
      </p:sp>
      <p:sp>
        <p:nvSpPr>
          <p:cNvPr id="25" name="Slide Number Placeholder 0"/>
          <p:cNvSpPr>
            <a:spLocks noGrp="1"/>
          </p:cNvSpPr>
          <p:nvPr>
            <p:ph type="sldNum" sz="quarter" idx="4294967295"/>
          </p:nvPr>
        </p:nvSpPr>
        <p:spPr>
          <a:xfrm>
            <a:off x="10817352" y="6419088"/>
            <a:ext cx="73152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5B6B62"/>
                </a:solidFill>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1"/>
          <p:cNvSpPr/>
          <p:nvPr>
            <p:ph idx="101" type="title" hasCustomPrompt="1"/>
          </p:nvPr>
        </p:nvSpPr>
        <p:spPr>
          <a:xfrm>
            <a:off x="640080" y="411480"/>
            <a:ext cx="10908792" cy="914400"/>
          </a:xfrm>
          <a:prstGeom prst="rect">
            <a:avLst/>
          </a:prstGeom>
          <a:noFill/>
          <a:ln/>
        </p:spPr>
        <p:txBody>
          <a:bodyPr wrap="square" lIns="0" tIns="0" rIns="0" bIns="0" rtlCol="0" anchor="t"/>
          <a:lstStyle/>
          <a:p>
            <a:pPr algn="l" indent="0" marL="0">
              <a:buNone/>
            </a:pPr>
            <a:r>
              <a:rPr lang="en-US" sz="3400" b="1" dirty="0">
                <a:solidFill>
                  <a:srgbClr val="1F4D3A"/>
                </a:solidFill>
                <a:latin typeface="Cambria" pitchFamily="34" charset="0"/>
                <a:ea typeface="Cambria" pitchFamily="34" charset="-122"/>
                <a:cs typeface="Cambria" pitchFamily="34" charset="-120"/>
              </a:rPr>
              <a:t>The process in outline</a:t>
            </a:r>
            <a:endParaRPr lang="en-US" sz="3400" dirty="0"/>
          </a:p>
        </p:txBody>
      </p:sp>
      <p:sp>
        <p:nvSpPr>
          <p:cNvPr id="3" name="Shape 1"/>
          <p:cNvSpPr/>
          <p:nvPr/>
        </p:nvSpPr>
        <p:spPr>
          <a:xfrm>
            <a:off x="640080" y="1828800"/>
            <a:ext cx="1417320" cy="2103120"/>
          </a:xfrm>
          <a:prstGeom prst="rect">
            <a:avLst/>
          </a:prstGeom>
          <a:solidFill>
            <a:srgbClr val="EAF1EC"/>
          </a:solidFill>
          <a:ln w="12700">
            <a:solidFill>
              <a:srgbClr val="EAF1EC"/>
            </a:solidFill>
            <a:prstDash val="solid"/>
          </a:ln>
        </p:spPr>
      </p:sp>
      <p:sp>
        <p:nvSpPr>
          <p:cNvPr id="4" name="Shape 2"/>
          <p:cNvSpPr/>
          <p:nvPr/>
        </p:nvSpPr>
        <p:spPr>
          <a:xfrm>
            <a:off x="822960" y="2011680"/>
            <a:ext cx="548640" cy="548640"/>
          </a:xfrm>
          <a:prstGeom prst="ellipse">
            <a:avLst/>
          </a:prstGeom>
          <a:solidFill>
            <a:srgbClr val="1F4D3A"/>
          </a:solidFill>
          <a:ln w="12700">
            <a:solidFill>
              <a:srgbClr val="1F4D3A"/>
            </a:solidFill>
            <a:prstDash val="solid"/>
          </a:ln>
        </p:spPr>
      </p:sp>
      <p:sp>
        <p:nvSpPr>
          <p:cNvPr id="5" name="Text 3"/>
          <p:cNvSpPr txBox="1"/>
          <p:nvPr/>
        </p:nvSpPr>
        <p:spPr>
          <a:xfrm>
            <a:off x="822960" y="2011680"/>
            <a:ext cx="548640" cy="548640"/>
          </a:xfrm>
          <a:prstGeom prst="rect">
            <a:avLst/>
          </a:prstGeom>
          <a:noFill/>
          <a:ln/>
        </p:spPr>
        <p:txBody>
          <a:bodyPr wrap="square" lIns="0" tIns="0" rIns="0" bIns="0" rtlCol="0" anchor="ctr"/>
          <a:lstStyle/>
          <a:p>
            <a:pPr algn="ctr" indent="0" marL="0">
              <a:buNone/>
            </a:pPr>
            <a:r>
              <a:rPr lang="en-US" sz="2000" b="1" dirty="0">
                <a:solidFill>
                  <a:srgbClr val="FFFFFF"/>
                </a:solidFill>
                <a:latin typeface="Cambria" pitchFamily="34" charset="0"/>
                <a:ea typeface="Cambria" pitchFamily="34" charset="-122"/>
                <a:cs typeface="Cambria" pitchFamily="34" charset="-120"/>
              </a:rPr>
              <a:t>1</a:t>
            </a:r>
            <a:endParaRPr lang="en-US" sz="2000" dirty="0"/>
          </a:p>
        </p:txBody>
      </p:sp>
      <p:sp>
        <p:nvSpPr>
          <p:cNvPr id="6" name="Text 4"/>
          <p:cNvSpPr txBox="1"/>
          <p:nvPr/>
        </p:nvSpPr>
        <p:spPr>
          <a:xfrm>
            <a:off x="822960" y="2743200"/>
            <a:ext cx="1051560" cy="1005840"/>
          </a:xfrm>
          <a:prstGeom prst="rect">
            <a:avLst/>
          </a:prstGeom>
          <a:noFill/>
          <a:ln/>
        </p:spPr>
        <p:txBody>
          <a:bodyPr wrap="square" lIns="0" tIns="0" rIns="0" bIns="0" rtlCol="0" anchor="t"/>
          <a:lstStyle/>
          <a:p>
            <a:pPr indent="0" marL="0">
              <a:buNone/>
            </a:pPr>
            <a:r>
              <a:rPr lang="en-US" sz="1800" b="1" dirty="0">
                <a:solidFill>
                  <a:srgbClr val="1D2A24"/>
                </a:solidFill>
                <a:latin typeface="Calibri" pitchFamily="34" charset="0"/>
                <a:ea typeface="Calibri" pitchFamily="34" charset="-122"/>
                <a:cs typeface="Calibri" pitchFamily="34" charset="-120"/>
              </a:rPr>
              <a:t>Collect surplus</a:t>
            </a:r>
            <a:endParaRPr lang="en-US" sz="1800" dirty="0"/>
          </a:p>
        </p:txBody>
      </p:sp>
      <p:sp>
        <p:nvSpPr>
          <p:cNvPr id="7" name="Shape 5"/>
          <p:cNvSpPr/>
          <p:nvPr/>
        </p:nvSpPr>
        <p:spPr>
          <a:xfrm>
            <a:off x="2221992" y="1828800"/>
            <a:ext cx="1417320" cy="2103120"/>
          </a:xfrm>
          <a:prstGeom prst="rect">
            <a:avLst/>
          </a:prstGeom>
          <a:solidFill>
            <a:srgbClr val="EAF1EC"/>
          </a:solidFill>
          <a:ln w="12700">
            <a:solidFill>
              <a:srgbClr val="EAF1EC"/>
            </a:solidFill>
            <a:prstDash val="solid"/>
          </a:ln>
        </p:spPr>
      </p:sp>
      <p:sp>
        <p:nvSpPr>
          <p:cNvPr id="8" name="Shape 6"/>
          <p:cNvSpPr/>
          <p:nvPr/>
        </p:nvSpPr>
        <p:spPr>
          <a:xfrm>
            <a:off x="2404872" y="2011680"/>
            <a:ext cx="548640" cy="548640"/>
          </a:xfrm>
          <a:prstGeom prst="ellipse">
            <a:avLst/>
          </a:prstGeom>
          <a:solidFill>
            <a:srgbClr val="1F4D3A"/>
          </a:solidFill>
          <a:ln w="12700">
            <a:solidFill>
              <a:srgbClr val="1F4D3A"/>
            </a:solidFill>
            <a:prstDash val="solid"/>
          </a:ln>
        </p:spPr>
      </p:sp>
      <p:sp>
        <p:nvSpPr>
          <p:cNvPr id="9" name="Text 7"/>
          <p:cNvSpPr txBox="1"/>
          <p:nvPr/>
        </p:nvSpPr>
        <p:spPr>
          <a:xfrm>
            <a:off x="2404872" y="2011680"/>
            <a:ext cx="548640" cy="548640"/>
          </a:xfrm>
          <a:prstGeom prst="rect">
            <a:avLst/>
          </a:prstGeom>
          <a:noFill/>
          <a:ln/>
        </p:spPr>
        <p:txBody>
          <a:bodyPr wrap="square" lIns="0" tIns="0" rIns="0" bIns="0" rtlCol="0" anchor="ctr"/>
          <a:lstStyle/>
          <a:p>
            <a:pPr algn="ctr" indent="0" marL="0">
              <a:buNone/>
            </a:pPr>
            <a:r>
              <a:rPr lang="en-US" sz="2000" b="1" dirty="0">
                <a:solidFill>
                  <a:srgbClr val="FFFFFF"/>
                </a:solidFill>
                <a:latin typeface="Cambria" pitchFamily="34" charset="0"/>
                <a:ea typeface="Cambria" pitchFamily="34" charset="-122"/>
                <a:cs typeface="Cambria" pitchFamily="34" charset="-120"/>
              </a:rPr>
              <a:t>2</a:t>
            </a:r>
            <a:endParaRPr lang="en-US" sz="2000" dirty="0"/>
          </a:p>
        </p:txBody>
      </p:sp>
      <p:sp>
        <p:nvSpPr>
          <p:cNvPr id="10" name="Text 8"/>
          <p:cNvSpPr txBox="1"/>
          <p:nvPr/>
        </p:nvSpPr>
        <p:spPr>
          <a:xfrm>
            <a:off x="2404872" y="2743200"/>
            <a:ext cx="1051560" cy="1005840"/>
          </a:xfrm>
          <a:prstGeom prst="rect">
            <a:avLst/>
          </a:prstGeom>
          <a:noFill/>
          <a:ln/>
        </p:spPr>
        <p:txBody>
          <a:bodyPr wrap="square" lIns="0" tIns="0" rIns="0" bIns="0" rtlCol="0" anchor="t"/>
          <a:lstStyle/>
          <a:p>
            <a:pPr indent="0" marL="0">
              <a:buNone/>
            </a:pPr>
            <a:r>
              <a:rPr lang="en-US" sz="1800" b="1" dirty="0">
                <a:solidFill>
                  <a:srgbClr val="1D2A24"/>
                </a:solidFill>
                <a:latin typeface="Calibri" pitchFamily="34" charset="0"/>
                <a:ea typeface="Calibri" pitchFamily="34" charset="-122"/>
                <a:cs typeface="Calibri" pitchFamily="34" charset="-120"/>
              </a:rPr>
              <a:t>Wash, trim, slice</a:t>
            </a:r>
            <a:endParaRPr lang="en-US" sz="1800" dirty="0"/>
          </a:p>
        </p:txBody>
      </p:sp>
      <p:sp>
        <p:nvSpPr>
          <p:cNvPr id="11" name="Shape 9"/>
          <p:cNvSpPr/>
          <p:nvPr/>
        </p:nvSpPr>
        <p:spPr>
          <a:xfrm>
            <a:off x="3803904" y="1828800"/>
            <a:ext cx="1417320" cy="2103120"/>
          </a:xfrm>
          <a:prstGeom prst="rect">
            <a:avLst/>
          </a:prstGeom>
          <a:solidFill>
            <a:srgbClr val="EAF1EC"/>
          </a:solidFill>
          <a:ln w="12700">
            <a:solidFill>
              <a:srgbClr val="EAF1EC"/>
            </a:solidFill>
            <a:prstDash val="solid"/>
          </a:ln>
        </p:spPr>
      </p:sp>
      <p:sp>
        <p:nvSpPr>
          <p:cNvPr id="12" name="Shape 10"/>
          <p:cNvSpPr/>
          <p:nvPr/>
        </p:nvSpPr>
        <p:spPr>
          <a:xfrm>
            <a:off x="3986784" y="2011680"/>
            <a:ext cx="548640" cy="548640"/>
          </a:xfrm>
          <a:prstGeom prst="ellipse">
            <a:avLst/>
          </a:prstGeom>
          <a:solidFill>
            <a:srgbClr val="1F4D3A"/>
          </a:solidFill>
          <a:ln w="12700">
            <a:solidFill>
              <a:srgbClr val="1F4D3A"/>
            </a:solidFill>
            <a:prstDash val="solid"/>
          </a:ln>
        </p:spPr>
      </p:sp>
      <p:sp>
        <p:nvSpPr>
          <p:cNvPr id="13" name="Text 11"/>
          <p:cNvSpPr txBox="1"/>
          <p:nvPr/>
        </p:nvSpPr>
        <p:spPr>
          <a:xfrm>
            <a:off x="3986784" y="2011680"/>
            <a:ext cx="548640" cy="548640"/>
          </a:xfrm>
          <a:prstGeom prst="rect">
            <a:avLst/>
          </a:prstGeom>
          <a:noFill/>
          <a:ln/>
        </p:spPr>
        <p:txBody>
          <a:bodyPr wrap="square" lIns="0" tIns="0" rIns="0" bIns="0" rtlCol="0" anchor="ctr"/>
          <a:lstStyle/>
          <a:p>
            <a:pPr algn="ctr" indent="0" marL="0">
              <a:buNone/>
            </a:pPr>
            <a:r>
              <a:rPr lang="en-US" sz="2000" b="1" dirty="0">
                <a:solidFill>
                  <a:srgbClr val="FFFFFF"/>
                </a:solidFill>
                <a:latin typeface="Cambria" pitchFamily="34" charset="0"/>
                <a:ea typeface="Cambria" pitchFamily="34" charset="-122"/>
                <a:cs typeface="Cambria" pitchFamily="34" charset="-120"/>
              </a:rPr>
              <a:t>3</a:t>
            </a:r>
            <a:endParaRPr lang="en-US" sz="2000" dirty="0"/>
          </a:p>
        </p:txBody>
      </p:sp>
      <p:sp>
        <p:nvSpPr>
          <p:cNvPr id="14" name="Text 12"/>
          <p:cNvSpPr txBox="1"/>
          <p:nvPr/>
        </p:nvSpPr>
        <p:spPr>
          <a:xfrm>
            <a:off x="3986784" y="2743200"/>
            <a:ext cx="1051560" cy="1005840"/>
          </a:xfrm>
          <a:prstGeom prst="rect">
            <a:avLst/>
          </a:prstGeom>
          <a:noFill/>
          <a:ln/>
        </p:spPr>
        <p:txBody>
          <a:bodyPr wrap="square" lIns="0" tIns="0" rIns="0" bIns="0" rtlCol="0" anchor="t"/>
          <a:lstStyle/>
          <a:p>
            <a:pPr indent="0" marL="0">
              <a:buNone/>
            </a:pPr>
            <a:r>
              <a:rPr lang="en-US" sz="1800" b="1" dirty="0">
                <a:solidFill>
                  <a:srgbClr val="1D2A24"/>
                </a:solidFill>
                <a:latin typeface="Calibri" pitchFamily="34" charset="0"/>
                <a:ea typeface="Calibri" pitchFamily="34" charset="-122"/>
                <a:cs typeface="Calibri" pitchFamily="34" charset="-120"/>
              </a:rPr>
              <a:t>Dry</a:t>
            </a:r>
            <a:endParaRPr lang="en-US" sz="1800" dirty="0"/>
          </a:p>
        </p:txBody>
      </p:sp>
      <p:sp>
        <p:nvSpPr>
          <p:cNvPr id="15" name="Shape 13"/>
          <p:cNvSpPr/>
          <p:nvPr/>
        </p:nvSpPr>
        <p:spPr>
          <a:xfrm>
            <a:off x="5385816" y="1828800"/>
            <a:ext cx="1417320" cy="2103120"/>
          </a:xfrm>
          <a:prstGeom prst="rect">
            <a:avLst/>
          </a:prstGeom>
          <a:solidFill>
            <a:srgbClr val="EAF1EC"/>
          </a:solidFill>
          <a:ln w="12700">
            <a:solidFill>
              <a:srgbClr val="EAF1EC"/>
            </a:solidFill>
            <a:prstDash val="solid"/>
          </a:ln>
        </p:spPr>
      </p:sp>
      <p:sp>
        <p:nvSpPr>
          <p:cNvPr id="16" name="Shape 14"/>
          <p:cNvSpPr/>
          <p:nvPr/>
        </p:nvSpPr>
        <p:spPr>
          <a:xfrm>
            <a:off x="5568696" y="2011680"/>
            <a:ext cx="548640" cy="548640"/>
          </a:xfrm>
          <a:prstGeom prst="ellipse">
            <a:avLst/>
          </a:prstGeom>
          <a:solidFill>
            <a:srgbClr val="1F4D3A"/>
          </a:solidFill>
          <a:ln w="12700">
            <a:solidFill>
              <a:srgbClr val="1F4D3A"/>
            </a:solidFill>
            <a:prstDash val="solid"/>
          </a:ln>
        </p:spPr>
      </p:sp>
      <p:sp>
        <p:nvSpPr>
          <p:cNvPr id="17" name="Text 15"/>
          <p:cNvSpPr txBox="1"/>
          <p:nvPr/>
        </p:nvSpPr>
        <p:spPr>
          <a:xfrm>
            <a:off x="5568696" y="2011680"/>
            <a:ext cx="548640" cy="548640"/>
          </a:xfrm>
          <a:prstGeom prst="rect">
            <a:avLst/>
          </a:prstGeom>
          <a:noFill/>
          <a:ln/>
        </p:spPr>
        <p:txBody>
          <a:bodyPr wrap="square" lIns="0" tIns="0" rIns="0" bIns="0" rtlCol="0" anchor="ctr"/>
          <a:lstStyle/>
          <a:p>
            <a:pPr algn="ctr" indent="0" marL="0">
              <a:buNone/>
            </a:pPr>
            <a:r>
              <a:rPr lang="en-US" sz="2000" b="1" dirty="0">
                <a:solidFill>
                  <a:srgbClr val="FFFFFF"/>
                </a:solidFill>
                <a:latin typeface="Cambria" pitchFamily="34" charset="0"/>
                <a:ea typeface="Cambria" pitchFamily="34" charset="-122"/>
                <a:cs typeface="Cambria" pitchFamily="34" charset="-120"/>
              </a:rPr>
              <a:t>4</a:t>
            </a:r>
            <a:endParaRPr lang="en-US" sz="2000" dirty="0"/>
          </a:p>
        </p:txBody>
      </p:sp>
      <p:sp>
        <p:nvSpPr>
          <p:cNvPr id="18" name="Text 16"/>
          <p:cNvSpPr txBox="1"/>
          <p:nvPr/>
        </p:nvSpPr>
        <p:spPr>
          <a:xfrm>
            <a:off x="5568696" y="2743200"/>
            <a:ext cx="1051560" cy="1005840"/>
          </a:xfrm>
          <a:prstGeom prst="rect">
            <a:avLst/>
          </a:prstGeom>
          <a:noFill/>
          <a:ln/>
        </p:spPr>
        <p:txBody>
          <a:bodyPr wrap="square" lIns="0" tIns="0" rIns="0" bIns="0" rtlCol="0" anchor="t"/>
          <a:lstStyle/>
          <a:p>
            <a:pPr indent="0" marL="0">
              <a:buNone/>
            </a:pPr>
            <a:r>
              <a:rPr lang="en-US" sz="1800" b="1" dirty="0">
                <a:solidFill>
                  <a:srgbClr val="1D2A24"/>
                </a:solidFill>
                <a:latin typeface="Calibri" pitchFamily="34" charset="0"/>
                <a:ea typeface="Calibri" pitchFamily="34" charset="-122"/>
                <a:cs typeface="Calibri" pitchFamily="34" charset="-120"/>
              </a:rPr>
              <a:t>Grind</a:t>
            </a:r>
            <a:endParaRPr lang="en-US" sz="1800" dirty="0"/>
          </a:p>
        </p:txBody>
      </p:sp>
      <p:sp>
        <p:nvSpPr>
          <p:cNvPr id="19" name="Shape 17"/>
          <p:cNvSpPr/>
          <p:nvPr/>
        </p:nvSpPr>
        <p:spPr>
          <a:xfrm>
            <a:off x="6967728" y="1828800"/>
            <a:ext cx="1417320" cy="2103120"/>
          </a:xfrm>
          <a:prstGeom prst="rect">
            <a:avLst/>
          </a:prstGeom>
          <a:solidFill>
            <a:srgbClr val="EAF1EC"/>
          </a:solidFill>
          <a:ln w="12700">
            <a:solidFill>
              <a:srgbClr val="EAF1EC"/>
            </a:solidFill>
            <a:prstDash val="solid"/>
          </a:ln>
        </p:spPr>
      </p:sp>
      <p:sp>
        <p:nvSpPr>
          <p:cNvPr id="20" name="Shape 18"/>
          <p:cNvSpPr/>
          <p:nvPr/>
        </p:nvSpPr>
        <p:spPr>
          <a:xfrm>
            <a:off x="7150608" y="2011680"/>
            <a:ext cx="548640" cy="548640"/>
          </a:xfrm>
          <a:prstGeom prst="ellipse">
            <a:avLst/>
          </a:prstGeom>
          <a:solidFill>
            <a:srgbClr val="1F4D3A"/>
          </a:solidFill>
          <a:ln w="12700">
            <a:solidFill>
              <a:srgbClr val="1F4D3A"/>
            </a:solidFill>
            <a:prstDash val="solid"/>
          </a:ln>
        </p:spPr>
      </p:sp>
      <p:sp>
        <p:nvSpPr>
          <p:cNvPr id="21" name="Text 19"/>
          <p:cNvSpPr txBox="1"/>
          <p:nvPr/>
        </p:nvSpPr>
        <p:spPr>
          <a:xfrm>
            <a:off x="7150608" y="2011680"/>
            <a:ext cx="548640" cy="548640"/>
          </a:xfrm>
          <a:prstGeom prst="rect">
            <a:avLst/>
          </a:prstGeom>
          <a:noFill/>
          <a:ln/>
        </p:spPr>
        <p:txBody>
          <a:bodyPr wrap="square" lIns="0" tIns="0" rIns="0" bIns="0" rtlCol="0" anchor="ctr"/>
          <a:lstStyle/>
          <a:p>
            <a:pPr algn="ctr" indent="0" marL="0">
              <a:buNone/>
            </a:pPr>
            <a:r>
              <a:rPr lang="en-US" sz="2000" b="1" dirty="0">
                <a:solidFill>
                  <a:srgbClr val="FFFFFF"/>
                </a:solidFill>
                <a:latin typeface="Cambria" pitchFamily="34" charset="0"/>
                <a:ea typeface="Cambria" pitchFamily="34" charset="-122"/>
                <a:cs typeface="Cambria" pitchFamily="34" charset="-120"/>
              </a:rPr>
              <a:t>5</a:t>
            </a:r>
            <a:endParaRPr lang="en-US" sz="2000" dirty="0"/>
          </a:p>
        </p:txBody>
      </p:sp>
      <p:sp>
        <p:nvSpPr>
          <p:cNvPr id="22" name="Text 20"/>
          <p:cNvSpPr txBox="1"/>
          <p:nvPr/>
        </p:nvSpPr>
        <p:spPr>
          <a:xfrm>
            <a:off x="7150608" y="2743200"/>
            <a:ext cx="1051560" cy="1005840"/>
          </a:xfrm>
          <a:prstGeom prst="rect">
            <a:avLst/>
          </a:prstGeom>
          <a:noFill/>
          <a:ln/>
        </p:spPr>
        <p:txBody>
          <a:bodyPr wrap="square" lIns="0" tIns="0" rIns="0" bIns="0" rtlCol="0" anchor="t"/>
          <a:lstStyle/>
          <a:p>
            <a:pPr indent="0" marL="0">
              <a:buNone/>
            </a:pPr>
            <a:r>
              <a:rPr lang="en-US" sz="1800" b="1" dirty="0">
                <a:solidFill>
                  <a:srgbClr val="1D2A24"/>
                </a:solidFill>
                <a:latin typeface="Calibri" pitchFamily="34" charset="0"/>
                <a:ea typeface="Calibri" pitchFamily="34" charset="-122"/>
                <a:cs typeface="Calibri" pitchFamily="34" charset="-120"/>
              </a:rPr>
              <a:t>Blend with psyllium</a:t>
            </a:r>
            <a:endParaRPr lang="en-US" sz="1800" dirty="0"/>
          </a:p>
        </p:txBody>
      </p:sp>
      <p:sp>
        <p:nvSpPr>
          <p:cNvPr id="23" name="Shape 21"/>
          <p:cNvSpPr/>
          <p:nvPr/>
        </p:nvSpPr>
        <p:spPr>
          <a:xfrm>
            <a:off x="8549640" y="1828800"/>
            <a:ext cx="1417320" cy="2103120"/>
          </a:xfrm>
          <a:prstGeom prst="rect">
            <a:avLst/>
          </a:prstGeom>
          <a:solidFill>
            <a:srgbClr val="EAF1EC"/>
          </a:solidFill>
          <a:ln w="12700">
            <a:solidFill>
              <a:srgbClr val="EAF1EC"/>
            </a:solidFill>
            <a:prstDash val="solid"/>
          </a:ln>
        </p:spPr>
      </p:sp>
      <p:sp>
        <p:nvSpPr>
          <p:cNvPr id="24" name="Shape 22"/>
          <p:cNvSpPr/>
          <p:nvPr/>
        </p:nvSpPr>
        <p:spPr>
          <a:xfrm>
            <a:off x="8732520" y="2011680"/>
            <a:ext cx="548640" cy="548640"/>
          </a:xfrm>
          <a:prstGeom prst="ellipse">
            <a:avLst/>
          </a:prstGeom>
          <a:solidFill>
            <a:srgbClr val="1F4D3A"/>
          </a:solidFill>
          <a:ln w="12700">
            <a:solidFill>
              <a:srgbClr val="1F4D3A"/>
            </a:solidFill>
            <a:prstDash val="solid"/>
          </a:ln>
        </p:spPr>
      </p:sp>
      <p:sp>
        <p:nvSpPr>
          <p:cNvPr id="25" name="Text 23"/>
          <p:cNvSpPr txBox="1"/>
          <p:nvPr/>
        </p:nvSpPr>
        <p:spPr>
          <a:xfrm>
            <a:off x="8732520" y="2011680"/>
            <a:ext cx="548640" cy="548640"/>
          </a:xfrm>
          <a:prstGeom prst="rect">
            <a:avLst/>
          </a:prstGeom>
          <a:noFill/>
          <a:ln/>
        </p:spPr>
        <p:txBody>
          <a:bodyPr wrap="square" lIns="0" tIns="0" rIns="0" bIns="0" rtlCol="0" anchor="ctr"/>
          <a:lstStyle/>
          <a:p>
            <a:pPr algn="ctr" indent="0" marL="0">
              <a:buNone/>
            </a:pPr>
            <a:r>
              <a:rPr lang="en-US" sz="2000" b="1" dirty="0">
                <a:solidFill>
                  <a:srgbClr val="FFFFFF"/>
                </a:solidFill>
                <a:latin typeface="Cambria" pitchFamily="34" charset="0"/>
                <a:ea typeface="Cambria" pitchFamily="34" charset="-122"/>
                <a:cs typeface="Cambria" pitchFamily="34" charset="-120"/>
              </a:rPr>
              <a:t>6</a:t>
            </a:r>
            <a:endParaRPr lang="en-US" sz="2000" dirty="0"/>
          </a:p>
        </p:txBody>
      </p:sp>
      <p:sp>
        <p:nvSpPr>
          <p:cNvPr id="26" name="Text 24"/>
          <p:cNvSpPr txBox="1"/>
          <p:nvPr/>
        </p:nvSpPr>
        <p:spPr>
          <a:xfrm>
            <a:off x="8732520" y="2743200"/>
            <a:ext cx="1051560" cy="1005840"/>
          </a:xfrm>
          <a:prstGeom prst="rect">
            <a:avLst/>
          </a:prstGeom>
          <a:noFill/>
          <a:ln/>
        </p:spPr>
        <p:txBody>
          <a:bodyPr wrap="square" lIns="0" tIns="0" rIns="0" bIns="0" rtlCol="0" anchor="t"/>
          <a:lstStyle/>
          <a:p>
            <a:pPr indent="0" marL="0">
              <a:buNone/>
            </a:pPr>
            <a:r>
              <a:rPr lang="en-US" sz="1800" b="1" dirty="0">
                <a:solidFill>
                  <a:srgbClr val="1D2A24"/>
                </a:solidFill>
                <a:latin typeface="Calibri" pitchFamily="34" charset="0"/>
                <a:ea typeface="Calibri" pitchFamily="34" charset="-122"/>
                <a:cs typeface="Calibri" pitchFamily="34" charset="-120"/>
              </a:rPr>
              <a:t>Optional additive</a:t>
            </a:r>
            <a:endParaRPr lang="en-US" sz="1800" dirty="0"/>
          </a:p>
        </p:txBody>
      </p:sp>
      <p:sp>
        <p:nvSpPr>
          <p:cNvPr id="27" name="Shape 25"/>
          <p:cNvSpPr/>
          <p:nvPr/>
        </p:nvSpPr>
        <p:spPr>
          <a:xfrm>
            <a:off x="10131552" y="1828800"/>
            <a:ext cx="1417320" cy="2103120"/>
          </a:xfrm>
          <a:prstGeom prst="rect">
            <a:avLst/>
          </a:prstGeom>
          <a:solidFill>
            <a:srgbClr val="EAF1EC"/>
          </a:solidFill>
          <a:ln w="12700">
            <a:solidFill>
              <a:srgbClr val="EAF1EC"/>
            </a:solidFill>
            <a:prstDash val="solid"/>
          </a:ln>
        </p:spPr>
      </p:sp>
      <p:sp>
        <p:nvSpPr>
          <p:cNvPr id="28" name="Shape 26"/>
          <p:cNvSpPr/>
          <p:nvPr/>
        </p:nvSpPr>
        <p:spPr>
          <a:xfrm>
            <a:off x="10314432" y="2011680"/>
            <a:ext cx="548640" cy="548640"/>
          </a:xfrm>
          <a:prstGeom prst="ellipse">
            <a:avLst/>
          </a:prstGeom>
          <a:solidFill>
            <a:srgbClr val="1F4D3A"/>
          </a:solidFill>
          <a:ln w="12700">
            <a:solidFill>
              <a:srgbClr val="1F4D3A"/>
            </a:solidFill>
            <a:prstDash val="solid"/>
          </a:ln>
        </p:spPr>
      </p:sp>
      <p:sp>
        <p:nvSpPr>
          <p:cNvPr id="29" name="Text 27"/>
          <p:cNvSpPr txBox="1"/>
          <p:nvPr/>
        </p:nvSpPr>
        <p:spPr>
          <a:xfrm>
            <a:off x="10314432" y="2011680"/>
            <a:ext cx="548640" cy="548640"/>
          </a:xfrm>
          <a:prstGeom prst="rect">
            <a:avLst/>
          </a:prstGeom>
          <a:noFill/>
          <a:ln/>
        </p:spPr>
        <p:txBody>
          <a:bodyPr wrap="square" lIns="0" tIns="0" rIns="0" bIns="0" rtlCol="0" anchor="ctr"/>
          <a:lstStyle/>
          <a:p>
            <a:pPr algn="ctr" indent="0" marL="0">
              <a:buNone/>
            </a:pPr>
            <a:r>
              <a:rPr lang="en-US" sz="2000" b="1" dirty="0">
                <a:solidFill>
                  <a:srgbClr val="FFFFFF"/>
                </a:solidFill>
                <a:latin typeface="Cambria" pitchFamily="34" charset="0"/>
                <a:ea typeface="Cambria" pitchFamily="34" charset="-122"/>
                <a:cs typeface="Cambria" pitchFamily="34" charset="-120"/>
              </a:rPr>
              <a:t>7</a:t>
            </a:r>
            <a:endParaRPr lang="en-US" sz="2000" dirty="0"/>
          </a:p>
        </p:txBody>
      </p:sp>
      <p:sp>
        <p:nvSpPr>
          <p:cNvPr id="30" name="Text 28"/>
          <p:cNvSpPr txBox="1"/>
          <p:nvPr/>
        </p:nvSpPr>
        <p:spPr>
          <a:xfrm>
            <a:off x="10314432" y="2743200"/>
            <a:ext cx="1051560" cy="1005840"/>
          </a:xfrm>
          <a:prstGeom prst="rect">
            <a:avLst/>
          </a:prstGeom>
          <a:noFill/>
          <a:ln/>
        </p:spPr>
        <p:txBody>
          <a:bodyPr wrap="square" lIns="0" tIns="0" rIns="0" bIns="0" rtlCol="0" anchor="t"/>
          <a:lstStyle/>
          <a:p>
            <a:pPr indent="0" marL="0">
              <a:buNone/>
            </a:pPr>
            <a:r>
              <a:rPr lang="en-US" sz="1800" b="1" dirty="0">
                <a:solidFill>
                  <a:srgbClr val="1D2A24"/>
                </a:solidFill>
                <a:latin typeface="Calibri" pitchFamily="34" charset="0"/>
                <a:ea typeface="Calibri" pitchFamily="34" charset="-122"/>
                <a:cs typeface="Calibri" pitchFamily="34" charset="-120"/>
              </a:rPr>
              <a:t>Pack airtight</a:t>
            </a:r>
            <a:endParaRPr lang="en-US" sz="1800" dirty="0"/>
          </a:p>
        </p:txBody>
      </p:sp>
      <p:sp>
        <p:nvSpPr>
          <p:cNvPr id="31" name="Text 29"/>
          <p:cNvSpPr txBox="1"/>
          <p:nvPr/>
        </p:nvSpPr>
        <p:spPr>
          <a:xfrm>
            <a:off x="640080" y="5806440"/>
            <a:ext cx="10908792" cy="548640"/>
          </a:xfrm>
          <a:prstGeom prst="rect">
            <a:avLst/>
          </a:prstGeom>
          <a:noFill/>
          <a:ln/>
        </p:spPr>
        <p:txBody>
          <a:bodyPr wrap="square" lIns="0" tIns="0" rIns="0" bIns="0" rtlCol="0" anchor="t"/>
          <a:lstStyle/>
          <a:p>
            <a:pPr indent="0" marL="0">
              <a:buNone/>
            </a:pPr>
            <a:r>
              <a:rPr lang="en-US" sz="1600" i="1" dirty="0">
                <a:solidFill>
                  <a:srgbClr val="5B6B62"/>
                </a:solidFill>
                <a:latin typeface="Calibri" pitchFamily="34" charset="0"/>
                <a:ea typeface="Calibri" pitchFamily="34" charset="-122"/>
                <a:cs typeface="Calibri" pitchFamily="34" charset="-120"/>
              </a:rPr>
              <a:t>How dry is dry enough is a question for your own laboratory analysis and shelf-life testing, not a number to copy.</a:t>
            </a:r>
            <a:endParaRPr lang="en-US" sz="1600" dirty="0"/>
          </a:p>
        </p:txBody>
      </p:sp>
      <p:sp>
        <p:nvSpPr>
          <p:cNvPr id="25" name="Slide Number Placeholder 0"/>
          <p:cNvSpPr>
            <a:spLocks noGrp="1"/>
          </p:cNvSpPr>
          <p:nvPr>
            <p:ph type="sldNum" sz="quarter" idx="4294967295"/>
          </p:nvPr>
        </p:nvSpPr>
        <p:spPr>
          <a:xfrm>
            <a:off x="10817352" y="6419088"/>
            <a:ext cx="73152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5B6B62"/>
                </a:solidFill>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1"/>
          <p:cNvSpPr/>
          <p:nvPr>
            <p:ph idx="101" type="title" hasCustomPrompt="1"/>
          </p:nvPr>
        </p:nvSpPr>
        <p:spPr>
          <a:xfrm>
            <a:off x="640080" y="411480"/>
            <a:ext cx="10908792" cy="914400"/>
          </a:xfrm>
          <a:prstGeom prst="rect">
            <a:avLst/>
          </a:prstGeom>
          <a:noFill/>
          <a:ln/>
        </p:spPr>
        <p:txBody>
          <a:bodyPr wrap="square" lIns="0" tIns="0" rIns="0" bIns="0" rtlCol="0" anchor="t"/>
          <a:lstStyle/>
          <a:p>
            <a:pPr algn="l" indent="0" marL="0">
              <a:buNone/>
            </a:pPr>
            <a:r>
              <a:rPr lang="en-US" sz="3400" b="1" dirty="0">
                <a:solidFill>
                  <a:srgbClr val="1F4D3A"/>
                </a:solidFill>
                <a:latin typeface="Cambria" pitchFamily="34" charset="0"/>
                <a:ea typeface="Cambria" pitchFamily="34" charset="-122"/>
                <a:cs typeface="Cambria" pitchFamily="34" charset="-120"/>
              </a:rPr>
              <a:t>Two safety points to know</a:t>
            </a:r>
            <a:endParaRPr lang="en-US" sz="3400" dirty="0"/>
          </a:p>
        </p:txBody>
      </p:sp>
      <p:sp>
        <p:nvSpPr>
          <p:cNvPr id="3" name="Shape 1"/>
          <p:cNvSpPr/>
          <p:nvPr/>
        </p:nvSpPr>
        <p:spPr>
          <a:xfrm>
            <a:off x="640080" y="1600200"/>
            <a:ext cx="5294376" cy="822960"/>
          </a:xfrm>
          <a:prstGeom prst="rect">
            <a:avLst/>
          </a:prstGeom>
          <a:solidFill>
            <a:srgbClr val="1F4D3A"/>
          </a:solidFill>
          <a:ln w="12700">
            <a:solidFill>
              <a:srgbClr val="1F4D3A"/>
            </a:solidFill>
            <a:prstDash val="solid"/>
          </a:ln>
        </p:spPr>
      </p:sp>
      <p:sp>
        <p:nvSpPr>
          <p:cNvPr id="4" name="Text 2"/>
          <p:cNvSpPr txBox="1"/>
          <p:nvPr/>
        </p:nvSpPr>
        <p:spPr>
          <a:xfrm>
            <a:off x="914400" y="1600200"/>
            <a:ext cx="4745736" cy="822960"/>
          </a:xfrm>
          <a:prstGeom prst="rect">
            <a:avLst/>
          </a:prstGeom>
          <a:noFill/>
          <a:ln/>
        </p:spPr>
        <p:txBody>
          <a:bodyPr wrap="square" lIns="0" tIns="0" rIns="0" bIns="0" rtlCol="0" anchor="ctr"/>
          <a:lstStyle/>
          <a:p>
            <a:pPr indent="0" marL="0">
              <a:buNone/>
            </a:pPr>
            <a:r>
              <a:rPr lang="en-US" sz="2600" b="1" dirty="0">
                <a:solidFill>
                  <a:srgbClr val="FFFFFF"/>
                </a:solidFill>
                <a:latin typeface="Cambria" pitchFamily="34" charset="0"/>
                <a:ea typeface="Cambria" pitchFamily="34" charset="-122"/>
                <a:cs typeface="Cambria" pitchFamily="34" charset="-120"/>
              </a:rPr>
              <a:t>Oxalates</a:t>
            </a:r>
            <a:endParaRPr lang="en-US" sz="2600" dirty="0"/>
          </a:p>
        </p:txBody>
      </p:sp>
      <p:sp>
        <p:nvSpPr>
          <p:cNvPr id="5" name="Shape 3"/>
          <p:cNvSpPr/>
          <p:nvPr/>
        </p:nvSpPr>
        <p:spPr>
          <a:xfrm>
            <a:off x="640080" y="2423160"/>
            <a:ext cx="5294376" cy="3291840"/>
          </a:xfrm>
          <a:prstGeom prst="rect">
            <a:avLst/>
          </a:prstGeom>
          <a:solidFill>
            <a:srgbClr val="EAF1EC"/>
          </a:solidFill>
          <a:ln w="12700">
            <a:solidFill>
              <a:srgbClr val="EAF1EC"/>
            </a:solidFill>
            <a:prstDash val="solid"/>
          </a:ln>
        </p:spPr>
      </p:sp>
      <p:sp>
        <p:nvSpPr>
          <p:cNvPr id="6" name="Text 4"/>
          <p:cNvSpPr txBox="1"/>
          <p:nvPr/>
        </p:nvSpPr>
        <p:spPr>
          <a:xfrm>
            <a:off x="914400" y="2606040"/>
            <a:ext cx="4745736" cy="2926080"/>
          </a:xfrm>
          <a:prstGeom prst="rect">
            <a:avLst/>
          </a:prstGeom>
          <a:noFill/>
          <a:ln/>
        </p:spPr>
        <p:txBody>
          <a:bodyPr wrap="square" lIns="0" tIns="0" rIns="0" bIns="0" rtlCol="0" anchor="t"/>
          <a:lstStyle/>
          <a:p>
            <a:pPr indent="0" marL="0">
              <a:buNone/>
            </a:pPr>
            <a:r>
              <a:rPr lang="en-US" sz="2200" dirty="0">
                <a:solidFill>
                  <a:srgbClr val="1D2A24"/>
                </a:solidFill>
                <a:latin typeface="Calibri" pitchFamily="34" charset="0"/>
                <a:ea typeface="Calibri" pitchFamily="34" charset="-122"/>
                <a:cs typeface="Calibri" pitchFamily="34" charset="-120"/>
              </a:rPr>
              <a:t>Spinach and some other leafy greens are high in oxalates. This matters for people advised to limit them because of calcium oxalate kidney stones. Ask a food scientist whether your label needs a note.</a:t>
            </a:r>
            <a:endParaRPr lang="en-US" sz="2200" dirty="0"/>
          </a:p>
        </p:txBody>
      </p:sp>
      <p:sp>
        <p:nvSpPr>
          <p:cNvPr id="7" name="Shape 5"/>
          <p:cNvSpPr/>
          <p:nvPr/>
        </p:nvSpPr>
        <p:spPr>
          <a:xfrm>
            <a:off x="6254496" y="1600200"/>
            <a:ext cx="5294376" cy="822960"/>
          </a:xfrm>
          <a:prstGeom prst="rect">
            <a:avLst/>
          </a:prstGeom>
          <a:solidFill>
            <a:srgbClr val="B8821F"/>
          </a:solidFill>
          <a:ln w="12700">
            <a:solidFill>
              <a:srgbClr val="B8821F"/>
            </a:solidFill>
            <a:prstDash val="solid"/>
          </a:ln>
        </p:spPr>
      </p:sp>
      <p:sp>
        <p:nvSpPr>
          <p:cNvPr id="8" name="Text 6"/>
          <p:cNvSpPr txBox="1"/>
          <p:nvPr/>
        </p:nvSpPr>
        <p:spPr>
          <a:xfrm>
            <a:off x="6528816" y="1600200"/>
            <a:ext cx="4745736" cy="822960"/>
          </a:xfrm>
          <a:prstGeom prst="rect">
            <a:avLst/>
          </a:prstGeom>
          <a:noFill/>
          <a:ln/>
        </p:spPr>
        <p:txBody>
          <a:bodyPr wrap="square" lIns="0" tIns="0" rIns="0" bIns="0" rtlCol="0" anchor="ctr"/>
          <a:lstStyle/>
          <a:p>
            <a:pPr indent="0" marL="0">
              <a:buNone/>
            </a:pPr>
            <a:r>
              <a:rPr lang="en-US" sz="2600" b="1" dirty="0">
                <a:solidFill>
                  <a:srgbClr val="FFFFFF"/>
                </a:solidFill>
                <a:latin typeface="Cambria" pitchFamily="34" charset="0"/>
                <a:ea typeface="Cambria" pitchFamily="34" charset="-122"/>
                <a:cs typeface="Cambria" pitchFamily="34" charset="-120"/>
              </a:rPr>
              <a:t>Goitrogens</a:t>
            </a:r>
            <a:endParaRPr lang="en-US" sz="2600" dirty="0"/>
          </a:p>
        </p:txBody>
      </p:sp>
      <p:sp>
        <p:nvSpPr>
          <p:cNvPr id="9" name="Shape 7"/>
          <p:cNvSpPr/>
          <p:nvPr/>
        </p:nvSpPr>
        <p:spPr>
          <a:xfrm>
            <a:off x="6254496" y="2423160"/>
            <a:ext cx="5294376" cy="3291840"/>
          </a:xfrm>
          <a:prstGeom prst="rect">
            <a:avLst/>
          </a:prstGeom>
          <a:solidFill>
            <a:srgbClr val="EAF1EC"/>
          </a:solidFill>
          <a:ln w="12700">
            <a:solidFill>
              <a:srgbClr val="EAF1EC"/>
            </a:solidFill>
            <a:prstDash val="solid"/>
          </a:ln>
        </p:spPr>
      </p:sp>
      <p:sp>
        <p:nvSpPr>
          <p:cNvPr id="10" name="Text 8"/>
          <p:cNvSpPr txBox="1"/>
          <p:nvPr/>
        </p:nvSpPr>
        <p:spPr>
          <a:xfrm>
            <a:off x="6528816" y="2606040"/>
            <a:ext cx="4745736" cy="2926080"/>
          </a:xfrm>
          <a:prstGeom prst="rect">
            <a:avLst/>
          </a:prstGeom>
          <a:noFill/>
          <a:ln/>
        </p:spPr>
        <p:txBody>
          <a:bodyPr wrap="square" lIns="0" tIns="0" rIns="0" bIns="0" rtlCol="0" anchor="t"/>
          <a:lstStyle/>
          <a:p>
            <a:pPr indent="0" marL="0">
              <a:buNone/>
            </a:pPr>
            <a:r>
              <a:rPr lang="en-US" sz="2200" dirty="0">
                <a:solidFill>
                  <a:srgbClr val="1D2A24"/>
                </a:solidFill>
                <a:latin typeface="Calibri" pitchFamily="34" charset="0"/>
                <a:ea typeface="Calibri" pitchFamily="34" charset="-122"/>
                <a:cs typeface="Calibri" pitchFamily="34" charset="-120"/>
              </a:rPr>
              <a:t>Raw cabbage-family vegetables contain compounds that can interfere with the thyroid's use of iodine. Cooking reduces them. A large review found normal intake with enough iodine does not appear to harm the thyroid.</a:t>
            </a:r>
            <a:endParaRPr lang="en-US" sz="2200" dirty="0"/>
          </a:p>
        </p:txBody>
      </p:sp>
      <p:sp>
        <p:nvSpPr>
          <p:cNvPr id="11" name="Text 9"/>
          <p:cNvSpPr txBox="1"/>
          <p:nvPr/>
        </p:nvSpPr>
        <p:spPr>
          <a:xfrm>
            <a:off x="640080" y="5806440"/>
            <a:ext cx="10908792" cy="548640"/>
          </a:xfrm>
          <a:prstGeom prst="rect">
            <a:avLst/>
          </a:prstGeom>
          <a:noFill/>
          <a:ln/>
        </p:spPr>
        <p:txBody>
          <a:bodyPr wrap="square" lIns="0" tIns="0" rIns="0" bIns="0" rtlCol="0" anchor="t"/>
          <a:lstStyle/>
          <a:p>
            <a:pPr indent="0" marL="0">
              <a:buNone/>
            </a:pPr>
            <a:r>
              <a:rPr lang="en-US" sz="1600" i="1" dirty="0">
                <a:solidFill>
                  <a:srgbClr val="5B6B62"/>
                </a:solidFill>
                <a:latin typeface="Calibri" pitchFamily="34" charset="0"/>
                <a:ea typeface="Calibri" pitchFamily="34" charset="-122"/>
                <a:cs typeface="Calibri" pitchFamily="34" charset="-120"/>
              </a:rPr>
              <a:t>Not reasons to avoid these vegetables. Reasons to know your product and label honestly.</a:t>
            </a:r>
            <a:endParaRPr lang="en-US" sz="1600" dirty="0"/>
          </a:p>
        </p:txBody>
      </p:sp>
      <p:sp>
        <p:nvSpPr>
          <p:cNvPr id="25" name="Slide Number Placeholder 0"/>
          <p:cNvSpPr>
            <a:spLocks noGrp="1"/>
          </p:cNvSpPr>
          <p:nvPr>
            <p:ph type="sldNum" sz="quarter" idx="4294967295"/>
          </p:nvPr>
        </p:nvSpPr>
        <p:spPr>
          <a:xfrm>
            <a:off x="10817352" y="6419088"/>
            <a:ext cx="73152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5B6B62"/>
                </a:solidFill>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1"/>
          <p:cNvSpPr/>
          <p:nvPr>
            <p:ph idx="101" type="title" hasCustomPrompt="1"/>
          </p:nvPr>
        </p:nvSpPr>
        <p:spPr>
          <a:xfrm>
            <a:off x="640080" y="411480"/>
            <a:ext cx="10908792" cy="914400"/>
          </a:xfrm>
          <a:prstGeom prst="rect">
            <a:avLst/>
          </a:prstGeom>
          <a:noFill/>
          <a:ln/>
        </p:spPr>
        <p:txBody>
          <a:bodyPr wrap="square" lIns="0" tIns="0" rIns="0" bIns="0" rtlCol="0" anchor="t"/>
          <a:lstStyle/>
          <a:p>
            <a:pPr algn="l" indent="0" marL="0">
              <a:buNone/>
            </a:pPr>
            <a:r>
              <a:rPr lang="en-US" sz="3400" b="1" dirty="0">
                <a:solidFill>
                  <a:srgbClr val="1F4D3A"/>
                </a:solidFill>
                <a:latin typeface="Cambria" pitchFamily="34" charset="0"/>
                <a:ea typeface="Cambria" pitchFamily="34" charset="-122"/>
                <a:cs typeface="Cambria" pitchFamily="34" charset="-120"/>
              </a:rPr>
              <a:t>Screen your own vegetable</a:t>
            </a:r>
            <a:endParaRPr lang="en-US" sz="3400" dirty="0"/>
          </a:p>
        </p:txBody>
      </p:sp>
      <p:sp>
        <p:nvSpPr>
          <p:cNvPr id="3" name="Shape 1"/>
          <p:cNvSpPr/>
          <p:nvPr/>
        </p:nvSpPr>
        <p:spPr>
          <a:xfrm>
            <a:off x="640080" y="1600200"/>
            <a:ext cx="1920240" cy="1188720"/>
          </a:xfrm>
          <a:prstGeom prst="rect">
            <a:avLst/>
          </a:prstGeom>
          <a:solidFill>
            <a:srgbClr val="1F4D3A"/>
          </a:solidFill>
          <a:ln w="12700">
            <a:solidFill>
              <a:srgbClr val="1F4D3A"/>
            </a:solidFill>
            <a:prstDash val="solid"/>
          </a:ln>
        </p:spPr>
      </p:sp>
      <p:sp>
        <p:nvSpPr>
          <p:cNvPr id="4" name="Text 2"/>
          <p:cNvSpPr txBox="1"/>
          <p:nvPr/>
        </p:nvSpPr>
        <p:spPr>
          <a:xfrm>
            <a:off x="640080" y="1737360"/>
            <a:ext cx="1920240" cy="320040"/>
          </a:xfrm>
          <a:prstGeom prst="rect">
            <a:avLst/>
          </a:prstGeom>
          <a:noFill/>
          <a:ln/>
        </p:spPr>
        <p:txBody>
          <a:bodyPr wrap="square" lIns="0" tIns="0" rIns="0" bIns="0" rtlCol="0" anchor="ctr"/>
          <a:lstStyle/>
          <a:p>
            <a:pPr algn="ctr" indent="0" marL="0">
              <a:buNone/>
            </a:pPr>
            <a:r>
              <a:rPr lang="en-US" sz="1300" b="1" spc="200" kern="0" dirty="0">
                <a:solidFill>
                  <a:srgbClr val="E9C46A"/>
                </a:solidFill>
                <a:latin typeface="Calibri" pitchFamily="34" charset="0"/>
                <a:ea typeface="Calibri" pitchFamily="34" charset="-122"/>
                <a:cs typeface="Calibri" pitchFamily="34" charset="-120"/>
              </a:rPr>
              <a:t>EXERCISE</a:t>
            </a:r>
            <a:endParaRPr lang="en-US" sz="1300" dirty="0"/>
          </a:p>
        </p:txBody>
      </p:sp>
      <p:sp>
        <p:nvSpPr>
          <p:cNvPr id="5" name="Text 3"/>
          <p:cNvSpPr txBox="1"/>
          <p:nvPr/>
        </p:nvSpPr>
        <p:spPr>
          <a:xfrm>
            <a:off x="640080" y="2011680"/>
            <a:ext cx="1920240" cy="640080"/>
          </a:xfrm>
          <a:prstGeom prst="rect">
            <a:avLst/>
          </a:prstGeom>
          <a:noFill/>
          <a:ln/>
        </p:spPr>
        <p:txBody>
          <a:bodyPr wrap="square" lIns="0" tIns="0" rIns="0" bIns="0" rtlCol="0" anchor="ctr"/>
          <a:lstStyle/>
          <a:p>
            <a:pPr algn="ctr" indent="0" marL="0">
              <a:buNone/>
            </a:pPr>
            <a:r>
              <a:rPr lang="en-US" sz="3400" b="1" dirty="0">
                <a:solidFill>
                  <a:srgbClr val="FFFFFF"/>
                </a:solidFill>
                <a:latin typeface="Cambria" pitchFamily="34" charset="0"/>
                <a:ea typeface="Cambria" pitchFamily="34" charset="-122"/>
                <a:cs typeface="Cambria" pitchFamily="34" charset="-120"/>
              </a:rPr>
              <a:t>3.1</a:t>
            </a:r>
            <a:endParaRPr lang="en-US" sz="3400" dirty="0"/>
          </a:p>
        </p:txBody>
      </p:sp>
      <p:sp>
        <p:nvSpPr>
          <p:cNvPr id="6" name="Text 4"/>
          <p:cNvSpPr txBox="1"/>
          <p:nvPr/>
        </p:nvSpPr>
        <p:spPr>
          <a:xfrm>
            <a:off x="3566160" y="1600200"/>
            <a:ext cx="7982712" cy="758952"/>
          </a:xfrm>
          <a:prstGeom prst="rect">
            <a:avLst/>
          </a:prstGeom>
          <a:noFill/>
          <a:ln/>
        </p:spPr>
        <p:txBody>
          <a:bodyPr wrap="square" lIns="0" tIns="0" rIns="0" bIns="0" rtlCol="0" anchor="ctr"/>
          <a:lstStyle/>
          <a:p>
            <a:pPr indent="0" marL="0">
              <a:buNone/>
            </a:pPr>
            <a:r>
              <a:rPr lang="en-US" sz="2300" dirty="0">
                <a:solidFill>
                  <a:srgbClr val="1D2A24"/>
                </a:solidFill>
                <a:latin typeface="Calibri" pitchFamily="34" charset="0"/>
                <a:ea typeface="Calibri" pitchFamily="34" charset="-122"/>
                <a:cs typeface="Calibri" pitchFamily="34" charset="-120"/>
              </a:rPr>
              <a:t>Does it meet the seven criteria? Be honest about any it fails</a:t>
            </a:r>
            <a:endParaRPr lang="en-US" sz="2300" dirty="0"/>
          </a:p>
        </p:txBody>
      </p:sp>
      <p:sp>
        <p:nvSpPr>
          <p:cNvPr id="7" name="Shape 5"/>
          <p:cNvSpPr/>
          <p:nvPr/>
        </p:nvSpPr>
        <p:spPr>
          <a:xfrm>
            <a:off x="2971800" y="1796796"/>
            <a:ext cx="365760" cy="365760"/>
          </a:xfrm>
          <a:prstGeom prst="ellipse">
            <a:avLst/>
          </a:prstGeom>
          <a:solidFill>
            <a:srgbClr val="B8821F"/>
          </a:solidFill>
          <a:ln w="12700">
            <a:solidFill>
              <a:srgbClr val="B8821F"/>
            </a:solidFill>
            <a:prstDash val="solid"/>
          </a:ln>
        </p:spPr>
      </p:sp>
      <p:sp>
        <p:nvSpPr>
          <p:cNvPr id="8" name="Text 6"/>
          <p:cNvSpPr txBox="1"/>
          <p:nvPr/>
        </p:nvSpPr>
        <p:spPr>
          <a:xfrm>
            <a:off x="2971800" y="1796796"/>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mbria" pitchFamily="34" charset="0"/>
                <a:ea typeface="Cambria" pitchFamily="34" charset="-122"/>
                <a:cs typeface="Cambria" pitchFamily="34" charset="-120"/>
              </a:rPr>
              <a:t>1</a:t>
            </a:r>
            <a:endParaRPr lang="en-US" sz="1400" dirty="0"/>
          </a:p>
        </p:txBody>
      </p:sp>
      <p:sp>
        <p:nvSpPr>
          <p:cNvPr id="9" name="Text 7"/>
          <p:cNvSpPr txBox="1"/>
          <p:nvPr/>
        </p:nvSpPr>
        <p:spPr>
          <a:xfrm>
            <a:off x="3566160" y="2468880"/>
            <a:ext cx="7982712" cy="758952"/>
          </a:xfrm>
          <a:prstGeom prst="rect">
            <a:avLst/>
          </a:prstGeom>
          <a:noFill/>
          <a:ln/>
        </p:spPr>
        <p:txBody>
          <a:bodyPr wrap="square" lIns="0" tIns="0" rIns="0" bIns="0" rtlCol="0" anchor="ctr"/>
          <a:lstStyle/>
          <a:p>
            <a:pPr indent="0" marL="0">
              <a:buNone/>
            </a:pPr>
            <a:r>
              <a:rPr lang="en-US" sz="2300" dirty="0">
                <a:solidFill>
                  <a:srgbClr val="1D2A24"/>
                </a:solidFill>
                <a:latin typeface="Calibri" pitchFamily="34" charset="0"/>
                <a:ea typeface="Calibri" pitchFamily="34" charset="-122"/>
                <a:cs typeface="Calibri" pitchFamily="34" charset="-120"/>
              </a:rPr>
              <a:t>What do you need to measure: moisture, powder yield, colour, taste?</a:t>
            </a:r>
            <a:endParaRPr lang="en-US" sz="2300" dirty="0"/>
          </a:p>
        </p:txBody>
      </p:sp>
      <p:sp>
        <p:nvSpPr>
          <p:cNvPr id="10" name="Shape 8"/>
          <p:cNvSpPr/>
          <p:nvPr/>
        </p:nvSpPr>
        <p:spPr>
          <a:xfrm>
            <a:off x="2971800" y="2665476"/>
            <a:ext cx="365760" cy="365760"/>
          </a:xfrm>
          <a:prstGeom prst="ellipse">
            <a:avLst/>
          </a:prstGeom>
          <a:solidFill>
            <a:srgbClr val="B8821F"/>
          </a:solidFill>
          <a:ln w="12700">
            <a:solidFill>
              <a:srgbClr val="B8821F"/>
            </a:solidFill>
            <a:prstDash val="solid"/>
          </a:ln>
        </p:spPr>
      </p:sp>
      <p:sp>
        <p:nvSpPr>
          <p:cNvPr id="11" name="Text 9"/>
          <p:cNvSpPr txBox="1"/>
          <p:nvPr/>
        </p:nvSpPr>
        <p:spPr>
          <a:xfrm>
            <a:off x="2971800" y="2665476"/>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mbria" pitchFamily="34" charset="0"/>
                <a:ea typeface="Cambria" pitchFamily="34" charset="-122"/>
                <a:cs typeface="Cambria" pitchFamily="34" charset="-120"/>
              </a:rPr>
              <a:t>2</a:t>
            </a:r>
            <a:endParaRPr lang="en-US" sz="1400" dirty="0"/>
          </a:p>
        </p:txBody>
      </p:sp>
      <p:sp>
        <p:nvSpPr>
          <p:cNvPr id="12" name="Text 10"/>
          <p:cNvSpPr txBox="1"/>
          <p:nvPr/>
        </p:nvSpPr>
        <p:spPr>
          <a:xfrm>
            <a:off x="3566160" y="3337560"/>
            <a:ext cx="7982712" cy="758952"/>
          </a:xfrm>
          <a:prstGeom prst="rect">
            <a:avLst/>
          </a:prstGeom>
          <a:noFill/>
          <a:ln/>
        </p:spPr>
        <p:txBody>
          <a:bodyPr wrap="square" lIns="0" tIns="0" rIns="0" bIns="0" rtlCol="0" anchor="ctr"/>
          <a:lstStyle/>
          <a:p>
            <a:pPr indent="0" marL="0">
              <a:buNone/>
            </a:pPr>
            <a:r>
              <a:rPr lang="en-US" sz="2300" dirty="0">
                <a:solidFill>
                  <a:srgbClr val="1D2A24"/>
                </a:solidFill>
                <a:latin typeface="Calibri" pitchFamily="34" charset="0"/>
                <a:ea typeface="Calibri" pitchFamily="34" charset="-122"/>
                <a:cs typeface="Calibri" pitchFamily="34" charset="-120"/>
              </a:rPr>
              <a:t>Standalone base, or blended with a lower-carbohydrate base?</a:t>
            </a:r>
            <a:endParaRPr lang="en-US" sz="2300" dirty="0"/>
          </a:p>
        </p:txBody>
      </p:sp>
      <p:sp>
        <p:nvSpPr>
          <p:cNvPr id="13" name="Shape 11"/>
          <p:cNvSpPr/>
          <p:nvPr/>
        </p:nvSpPr>
        <p:spPr>
          <a:xfrm>
            <a:off x="2971800" y="3534156"/>
            <a:ext cx="365760" cy="365760"/>
          </a:xfrm>
          <a:prstGeom prst="ellipse">
            <a:avLst/>
          </a:prstGeom>
          <a:solidFill>
            <a:srgbClr val="B8821F"/>
          </a:solidFill>
          <a:ln w="12700">
            <a:solidFill>
              <a:srgbClr val="B8821F"/>
            </a:solidFill>
            <a:prstDash val="solid"/>
          </a:ln>
        </p:spPr>
      </p:sp>
      <p:sp>
        <p:nvSpPr>
          <p:cNvPr id="14" name="Text 12"/>
          <p:cNvSpPr txBox="1"/>
          <p:nvPr/>
        </p:nvSpPr>
        <p:spPr>
          <a:xfrm>
            <a:off x="2971800" y="3534156"/>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mbria" pitchFamily="34" charset="0"/>
                <a:ea typeface="Cambria" pitchFamily="34" charset="-122"/>
                <a:cs typeface="Cambria" pitchFamily="34" charset="-120"/>
              </a:rPr>
              <a:t>3</a:t>
            </a:r>
            <a:endParaRPr lang="en-US" sz="1400" dirty="0"/>
          </a:p>
        </p:txBody>
      </p:sp>
      <p:sp>
        <p:nvSpPr>
          <p:cNvPr id="15" name="Text 13"/>
          <p:cNvSpPr txBox="1"/>
          <p:nvPr/>
        </p:nvSpPr>
        <p:spPr>
          <a:xfrm>
            <a:off x="3566160" y="4206240"/>
            <a:ext cx="7982712" cy="758952"/>
          </a:xfrm>
          <a:prstGeom prst="rect">
            <a:avLst/>
          </a:prstGeom>
          <a:noFill/>
          <a:ln/>
        </p:spPr>
        <p:txBody>
          <a:bodyPr wrap="square" lIns="0" tIns="0" rIns="0" bIns="0" rtlCol="0" anchor="ctr"/>
          <a:lstStyle/>
          <a:p>
            <a:pPr indent="0" marL="0">
              <a:buNone/>
            </a:pPr>
            <a:r>
              <a:rPr lang="en-US" sz="2300" dirty="0">
                <a:solidFill>
                  <a:srgbClr val="1D2A24"/>
                </a:solidFill>
                <a:latin typeface="Calibri" pitchFamily="34" charset="0"/>
                <a:ea typeface="Calibri" pitchFamily="34" charset="-122"/>
                <a:cs typeface="Calibri" pitchFamily="34" charset="-120"/>
              </a:rPr>
              <a:t>Which additive, if any?</a:t>
            </a:r>
            <a:endParaRPr lang="en-US" sz="2300" dirty="0"/>
          </a:p>
        </p:txBody>
      </p:sp>
      <p:sp>
        <p:nvSpPr>
          <p:cNvPr id="16" name="Shape 14"/>
          <p:cNvSpPr/>
          <p:nvPr/>
        </p:nvSpPr>
        <p:spPr>
          <a:xfrm>
            <a:off x="2971800" y="4402836"/>
            <a:ext cx="365760" cy="365760"/>
          </a:xfrm>
          <a:prstGeom prst="ellipse">
            <a:avLst/>
          </a:prstGeom>
          <a:solidFill>
            <a:srgbClr val="B8821F"/>
          </a:solidFill>
          <a:ln w="12700">
            <a:solidFill>
              <a:srgbClr val="B8821F"/>
            </a:solidFill>
            <a:prstDash val="solid"/>
          </a:ln>
        </p:spPr>
      </p:sp>
      <p:sp>
        <p:nvSpPr>
          <p:cNvPr id="17" name="Text 15"/>
          <p:cNvSpPr txBox="1"/>
          <p:nvPr/>
        </p:nvSpPr>
        <p:spPr>
          <a:xfrm>
            <a:off x="2971800" y="4402836"/>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mbria" pitchFamily="34" charset="0"/>
                <a:ea typeface="Cambria" pitchFamily="34" charset="-122"/>
                <a:cs typeface="Cambria" pitchFamily="34" charset="-120"/>
              </a:rPr>
              <a:t>4</a:t>
            </a:r>
            <a:endParaRPr lang="en-US" sz="1400" dirty="0"/>
          </a:p>
        </p:txBody>
      </p:sp>
      <p:sp>
        <p:nvSpPr>
          <p:cNvPr id="18" name="Text 16"/>
          <p:cNvSpPr txBox="1"/>
          <p:nvPr/>
        </p:nvSpPr>
        <p:spPr>
          <a:xfrm>
            <a:off x="3566160" y="5074920"/>
            <a:ext cx="7982712" cy="758952"/>
          </a:xfrm>
          <a:prstGeom prst="rect">
            <a:avLst/>
          </a:prstGeom>
          <a:noFill/>
          <a:ln/>
        </p:spPr>
        <p:txBody>
          <a:bodyPr wrap="square" lIns="0" tIns="0" rIns="0" bIns="0" rtlCol="0" anchor="ctr"/>
          <a:lstStyle/>
          <a:p>
            <a:pPr indent="0" marL="0">
              <a:buNone/>
            </a:pPr>
            <a:r>
              <a:rPr lang="en-US" sz="2300" dirty="0">
                <a:solidFill>
                  <a:srgbClr val="1D2A24"/>
                </a:solidFill>
                <a:latin typeface="Calibri" pitchFamily="34" charset="0"/>
                <a:ea typeface="Calibri" pitchFamily="34" charset="-122"/>
                <a:cs typeface="Calibri" pitchFamily="34" charset="-120"/>
              </a:rPr>
              <a:t>Which equipment do you have, rent or buy?</a:t>
            </a:r>
            <a:endParaRPr lang="en-US" sz="2300" dirty="0"/>
          </a:p>
        </p:txBody>
      </p:sp>
      <p:sp>
        <p:nvSpPr>
          <p:cNvPr id="19" name="Shape 17"/>
          <p:cNvSpPr/>
          <p:nvPr/>
        </p:nvSpPr>
        <p:spPr>
          <a:xfrm>
            <a:off x="2971800" y="5271516"/>
            <a:ext cx="365760" cy="365760"/>
          </a:xfrm>
          <a:prstGeom prst="ellipse">
            <a:avLst/>
          </a:prstGeom>
          <a:solidFill>
            <a:srgbClr val="B8821F"/>
          </a:solidFill>
          <a:ln w="12700">
            <a:solidFill>
              <a:srgbClr val="B8821F"/>
            </a:solidFill>
            <a:prstDash val="solid"/>
          </a:ln>
        </p:spPr>
      </p:sp>
      <p:sp>
        <p:nvSpPr>
          <p:cNvPr id="20" name="Text 18"/>
          <p:cNvSpPr txBox="1"/>
          <p:nvPr/>
        </p:nvSpPr>
        <p:spPr>
          <a:xfrm>
            <a:off x="2971800" y="5271516"/>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mbria" pitchFamily="34" charset="0"/>
                <a:ea typeface="Cambria" pitchFamily="34" charset="-122"/>
                <a:cs typeface="Cambria" pitchFamily="34" charset="-120"/>
              </a:rPr>
              <a:t>5</a:t>
            </a:r>
            <a:endParaRPr lang="en-US" sz="1400" dirty="0"/>
          </a:p>
        </p:txBody>
      </p:sp>
      <p:sp>
        <p:nvSpPr>
          <p:cNvPr id="25" name="Slide Number Placeholder 0"/>
          <p:cNvSpPr>
            <a:spLocks noGrp="1"/>
          </p:cNvSpPr>
          <p:nvPr>
            <p:ph type="sldNum" sz="quarter" idx="4294967295"/>
          </p:nvPr>
        </p:nvSpPr>
        <p:spPr>
          <a:xfrm>
            <a:off x="10817352" y="6419088"/>
            <a:ext cx="73152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5B6B62"/>
                </a:solidFill>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Shape 0"/>
          <p:cNvSpPr/>
          <p:nvPr/>
        </p:nvSpPr>
        <p:spPr>
          <a:xfrm>
            <a:off x="822960" y="2103120"/>
            <a:ext cx="2011680" cy="2011680"/>
          </a:xfrm>
          <a:prstGeom prst="ellipse">
            <a:avLst/>
          </a:prstGeom>
          <a:solidFill>
            <a:srgbClr val="B8821F"/>
          </a:solidFill>
          <a:ln w="12700">
            <a:solidFill>
              <a:srgbClr val="B8821F"/>
            </a:solidFill>
            <a:prstDash val="solid"/>
          </a:ln>
        </p:spPr>
      </p:sp>
      <p:sp>
        <p:nvSpPr>
          <p:cNvPr id="3" name="Text 1"/>
          <p:cNvSpPr txBox="1"/>
          <p:nvPr/>
        </p:nvSpPr>
        <p:spPr>
          <a:xfrm>
            <a:off x="822960" y="2103120"/>
            <a:ext cx="2011680" cy="2011680"/>
          </a:xfrm>
          <a:prstGeom prst="rect">
            <a:avLst/>
          </a:prstGeom>
          <a:noFill/>
          <a:ln/>
        </p:spPr>
        <p:txBody>
          <a:bodyPr wrap="square" lIns="0" tIns="0" rIns="0" bIns="0" rtlCol="0" anchor="ctr"/>
          <a:lstStyle/>
          <a:p>
            <a:pPr algn="ctr" indent="0" marL="0">
              <a:buNone/>
            </a:pPr>
            <a:r>
              <a:rPr lang="en-US" sz="8000" b="1" dirty="0">
                <a:solidFill>
                  <a:srgbClr val="FFFFFF"/>
                </a:solidFill>
                <a:latin typeface="Cambria" pitchFamily="34" charset="0"/>
                <a:ea typeface="Cambria" pitchFamily="34" charset="-122"/>
                <a:cs typeface="Cambria" pitchFamily="34" charset="-120"/>
              </a:rPr>
              <a:t>4</a:t>
            </a:r>
            <a:endParaRPr lang="en-US" sz="8000" dirty="0"/>
          </a:p>
        </p:txBody>
      </p:sp>
      <p:sp>
        <p:nvSpPr>
          <p:cNvPr id="4" name="Text 2"/>
          <p:cNvSpPr txBox="1"/>
          <p:nvPr/>
        </p:nvSpPr>
        <p:spPr>
          <a:xfrm>
            <a:off x="3291840" y="2011680"/>
            <a:ext cx="8046720" cy="1554480"/>
          </a:xfrm>
          <a:prstGeom prst="rect">
            <a:avLst/>
          </a:prstGeom>
          <a:noFill/>
          <a:ln/>
        </p:spPr>
        <p:txBody>
          <a:bodyPr wrap="square" lIns="0" tIns="0" rIns="0" bIns="0" rtlCol="0" anchor="b"/>
          <a:lstStyle/>
          <a:p>
            <a:pPr indent="0" marL="0">
              <a:buNone/>
            </a:pPr>
            <a:r>
              <a:rPr lang="en-US" sz="4400" b="1" dirty="0">
                <a:solidFill>
                  <a:srgbClr val="FFFFFF"/>
                </a:solidFill>
                <a:latin typeface="Cambria" pitchFamily="34" charset="0"/>
                <a:ea typeface="Cambria" pitchFamily="34" charset="-122"/>
                <a:cs typeface="Cambria" pitchFamily="34" charset="-120"/>
              </a:rPr>
              <a:t>Brand and customers</a:t>
            </a:r>
            <a:endParaRPr lang="en-US" sz="4400" dirty="0"/>
          </a:p>
        </p:txBody>
      </p:sp>
      <p:sp>
        <p:nvSpPr>
          <p:cNvPr id="5" name="Text 3"/>
          <p:cNvSpPr txBox="1"/>
          <p:nvPr/>
        </p:nvSpPr>
        <p:spPr>
          <a:xfrm>
            <a:off x="3291840" y="3657600"/>
            <a:ext cx="8046720" cy="731520"/>
          </a:xfrm>
          <a:prstGeom prst="rect">
            <a:avLst/>
          </a:prstGeom>
          <a:noFill/>
          <a:ln/>
        </p:spPr>
        <p:txBody>
          <a:bodyPr wrap="square" lIns="0" tIns="0" rIns="0" bIns="0" rtlCol="0" anchor="t"/>
          <a:lstStyle/>
          <a:p>
            <a:pPr indent="0" marL="0">
              <a:buNone/>
            </a:pPr>
            <a:r>
              <a:rPr lang="en-US" sz="2400" dirty="0">
                <a:solidFill>
                  <a:srgbClr val="DCEBE2"/>
                </a:solidFill>
                <a:latin typeface="Calibri" pitchFamily="34" charset="0"/>
                <a:ea typeface="Calibri" pitchFamily="34" charset="-122"/>
                <a:cs typeface="Calibri" pitchFamily="34" charset="-120"/>
              </a:rPr>
              <a:t>From commodity to consumer product</a:t>
            </a:r>
            <a:endParaRPr lang="en-US" sz="2400" dirty="0"/>
          </a:p>
        </p:txBody>
      </p:sp>
      <p:sp>
        <p:nvSpPr>
          <p:cNvPr id="6" name="Text 4"/>
          <p:cNvSpPr txBox="1"/>
          <p:nvPr/>
        </p:nvSpPr>
        <p:spPr>
          <a:xfrm>
            <a:off x="3291840" y="4572000"/>
            <a:ext cx="7315200" cy="365760"/>
          </a:xfrm>
          <a:prstGeom prst="rect">
            <a:avLst/>
          </a:prstGeom>
          <a:noFill/>
          <a:ln/>
        </p:spPr>
        <p:txBody>
          <a:bodyPr wrap="square" lIns="0" tIns="0" rIns="0" bIns="0" rtlCol="0" anchor="ctr"/>
          <a:lstStyle/>
          <a:p>
            <a:pPr indent="0" marL="0">
              <a:buNone/>
            </a:pPr>
            <a:r>
              <a:rPr lang="en-US" sz="1600" b="1" dirty="0">
                <a:solidFill>
                  <a:srgbClr val="E9C46A"/>
                </a:solidFill>
                <a:latin typeface="Calibri" pitchFamily="34" charset="0"/>
                <a:ea typeface="Calibri" pitchFamily="34" charset="-122"/>
                <a:cs typeface="Calibri" pitchFamily="34" charset="-120"/>
              </a:rPr>
              <a:t>Parts 4 and 5</a:t>
            </a:r>
            <a:endParaRPr lang="en-US" sz="16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1"/>
          <p:cNvSpPr/>
          <p:nvPr>
            <p:ph idx="101" type="title" hasCustomPrompt="1"/>
          </p:nvPr>
        </p:nvSpPr>
        <p:spPr>
          <a:xfrm>
            <a:off x="640080" y="411480"/>
            <a:ext cx="10908792" cy="914400"/>
          </a:xfrm>
          <a:prstGeom prst="rect">
            <a:avLst/>
          </a:prstGeom>
          <a:noFill/>
          <a:ln/>
        </p:spPr>
        <p:txBody>
          <a:bodyPr wrap="square" lIns="0" tIns="0" rIns="0" bIns="0" rtlCol="0" anchor="t"/>
          <a:lstStyle/>
          <a:p>
            <a:pPr algn="l" indent="0" marL="0">
              <a:buNone/>
            </a:pPr>
            <a:r>
              <a:rPr lang="en-US" sz="3400" b="1" dirty="0">
                <a:solidFill>
                  <a:srgbClr val="1F4D3A"/>
                </a:solidFill>
                <a:latin typeface="Cambria" pitchFamily="34" charset="0"/>
                <a:ea typeface="Cambria" pitchFamily="34" charset="-122"/>
                <a:cs typeface="Cambria" pitchFamily="34" charset="-120"/>
              </a:rPr>
              <a:t>Commodity or brand?</a:t>
            </a:r>
            <a:endParaRPr lang="en-US" sz="3400" dirty="0"/>
          </a:p>
        </p:txBody>
      </p:sp>
      <p:sp>
        <p:nvSpPr>
          <p:cNvPr id="3" name="Shape 1"/>
          <p:cNvSpPr/>
          <p:nvPr/>
        </p:nvSpPr>
        <p:spPr>
          <a:xfrm>
            <a:off x="640080" y="1600200"/>
            <a:ext cx="5294376" cy="822960"/>
          </a:xfrm>
          <a:prstGeom prst="rect">
            <a:avLst/>
          </a:prstGeom>
          <a:solidFill>
            <a:srgbClr val="1F4D3A"/>
          </a:solidFill>
          <a:ln w="12700">
            <a:solidFill>
              <a:srgbClr val="1F4D3A"/>
            </a:solidFill>
            <a:prstDash val="solid"/>
          </a:ln>
        </p:spPr>
      </p:sp>
      <p:sp>
        <p:nvSpPr>
          <p:cNvPr id="4" name="Text 2"/>
          <p:cNvSpPr txBox="1"/>
          <p:nvPr/>
        </p:nvSpPr>
        <p:spPr>
          <a:xfrm>
            <a:off x="914400" y="1600200"/>
            <a:ext cx="4745736" cy="822960"/>
          </a:xfrm>
          <a:prstGeom prst="rect">
            <a:avLst/>
          </a:prstGeom>
          <a:noFill/>
          <a:ln/>
        </p:spPr>
        <p:txBody>
          <a:bodyPr wrap="square" lIns="0" tIns="0" rIns="0" bIns="0" rtlCol="0" anchor="ctr"/>
          <a:lstStyle/>
          <a:p>
            <a:pPr indent="0" marL="0">
              <a:buNone/>
            </a:pPr>
            <a:r>
              <a:rPr lang="en-US" sz="2600" b="1" dirty="0">
                <a:solidFill>
                  <a:srgbClr val="FFFFFF"/>
                </a:solidFill>
                <a:latin typeface="Cambria" pitchFamily="34" charset="0"/>
                <a:ea typeface="Cambria" pitchFamily="34" charset="-122"/>
                <a:cs typeface="Cambria" pitchFamily="34" charset="-120"/>
              </a:rPr>
              <a:t>An unmarked bag of powder</a:t>
            </a:r>
            <a:endParaRPr lang="en-US" sz="2600" dirty="0"/>
          </a:p>
        </p:txBody>
      </p:sp>
      <p:sp>
        <p:nvSpPr>
          <p:cNvPr id="5" name="Shape 3"/>
          <p:cNvSpPr/>
          <p:nvPr/>
        </p:nvSpPr>
        <p:spPr>
          <a:xfrm>
            <a:off x="640080" y="2423160"/>
            <a:ext cx="5294376" cy="3291840"/>
          </a:xfrm>
          <a:prstGeom prst="rect">
            <a:avLst/>
          </a:prstGeom>
          <a:solidFill>
            <a:srgbClr val="EAF1EC"/>
          </a:solidFill>
          <a:ln w="12700">
            <a:solidFill>
              <a:srgbClr val="EAF1EC"/>
            </a:solidFill>
            <a:prstDash val="solid"/>
          </a:ln>
        </p:spPr>
      </p:sp>
      <p:sp>
        <p:nvSpPr>
          <p:cNvPr id="6" name="Text 4"/>
          <p:cNvSpPr txBox="1"/>
          <p:nvPr/>
        </p:nvSpPr>
        <p:spPr>
          <a:xfrm>
            <a:off x="914400" y="2606040"/>
            <a:ext cx="4745736" cy="2926080"/>
          </a:xfrm>
          <a:prstGeom prst="rect">
            <a:avLst/>
          </a:prstGeom>
          <a:noFill/>
          <a:ln/>
        </p:spPr>
        <p:txBody>
          <a:bodyPr wrap="square" lIns="0" tIns="0" rIns="0" bIns="0" rtlCol="0" anchor="t"/>
          <a:lstStyle/>
          <a:p>
            <a:pPr indent="0" marL="0">
              <a:buNone/>
            </a:pPr>
            <a:r>
              <a:rPr lang="en-US" sz="2200" dirty="0">
                <a:solidFill>
                  <a:srgbClr val="1D2A24"/>
                </a:solidFill>
                <a:latin typeface="Calibri" pitchFamily="34" charset="0"/>
                <a:ea typeface="Calibri" pitchFamily="34" charset="-122"/>
                <a:cs typeface="Calibri" pitchFamily="34" charset="-120"/>
              </a:rPr>
              <a:t>Compared only on price. Anyone can undercut you.</a:t>
            </a:r>
            <a:endParaRPr lang="en-US" sz="2200" dirty="0"/>
          </a:p>
        </p:txBody>
      </p:sp>
      <p:sp>
        <p:nvSpPr>
          <p:cNvPr id="7" name="Shape 5"/>
          <p:cNvSpPr/>
          <p:nvPr/>
        </p:nvSpPr>
        <p:spPr>
          <a:xfrm>
            <a:off x="6254496" y="1600200"/>
            <a:ext cx="5294376" cy="822960"/>
          </a:xfrm>
          <a:prstGeom prst="rect">
            <a:avLst/>
          </a:prstGeom>
          <a:solidFill>
            <a:srgbClr val="B8821F"/>
          </a:solidFill>
          <a:ln w="12700">
            <a:solidFill>
              <a:srgbClr val="B8821F"/>
            </a:solidFill>
            <a:prstDash val="solid"/>
          </a:ln>
        </p:spPr>
      </p:sp>
      <p:sp>
        <p:nvSpPr>
          <p:cNvPr id="8" name="Text 6"/>
          <p:cNvSpPr txBox="1"/>
          <p:nvPr/>
        </p:nvSpPr>
        <p:spPr>
          <a:xfrm>
            <a:off x="6528816" y="1600200"/>
            <a:ext cx="4745736" cy="822960"/>
          </a:xfrm>
          <a:prstGeom prst="rect">
            <a:avLst/>
          </a:prstGeom>
          <a:noFill/>
          <a:ln/>
        </p:spPr>
        <p:txBody>
          <a:bodyPr wrap="square" lIns="0" tIns="0" rIns="0" bIns="0" rtlCol="0" anchor="ctr"/>
          <a:lstStyle/>
          <a:p>
            <a:pPr indent="0" marL="0">
              <a:buNone/>
            </a:pPr>
            <a:r>
              <a:rPr lang="en-US" sz="2600" b="1" dirty="0">
                <a:solidFill>
                  <a:srgbClr val="FFFFFF"/>
                </a:solidFill>
                <a:latin typeface="Cambria" pitchFamily="34" charset="0"/>
                <a:ea typeface="Cambria" pitchFamily="34" charset="-122"/>
                <a:cs typeface="Cambria" pitchFamily="34" charset="-120"/>
              </a:rPr>
              <a:t>A branded product</a:t>
            </a:r>
            <a:endParaRPr lang="en-US" sz="2600" dirty="0"/>
          </a:p>
        </p:txBody>
      </p:sp>
      <p:sp>
        <p:nvSpPr>
          <p:cNvPr id="9" name="Shape 7"/>
          <p:cNvSpPr/>
          <p:nvPr/>
        </p:nvSpPr>
        <p:spPr>
          <a:xfrm>
            <a:off x="6254496" y="2423160"/>
            <a:ext cx="5294376" cy="3291840"/>
          </a:xfrm>
          <a:prstGeom prst="rect">
            <a:avLst/>
          </a:prstGeom>
          <a:solidFill>
            <a:srgbClr val="EAF1EC"/>
          </a:solidFill>
          <a:ln w="12700">
            <a:solidFill>
              <a:srgbClr val="EAF1EC"/>
            </a:solidFill>
            <a:prstDash val="solid"/>
          </a:ln>
        </p:spPr>
      </p:sp>
      <p:sp>
        <p:nvSpPr>
          <p:cNvPr id="10" name="Text 8"/>
          <p:cNvSpPr txBox="1"/>
          <p:nvPr/>
        </p:nvSpPr>
        <p:spPr>
          <a:xfrm>
            <a:off x="6528816" y="2606040"/>
            <a:ext cx="4745736" cy="2926080"/>
          </a:xfrm>
          <a:prstGeom prst="rect">
            <a:avLst/>
          </a:prstGeom>
          <a:noFill/>
          <a:ln/>
        </p:spPr>
        <p:txBody>
          <a:bodyPr wrap="square" lIns="0" tIns="0" rIns="0" bIns="0" rtlCol="0" anchor="t"/>
          <a:lstStyle/>
          <a:p>
            <a:pPr indent="0" marL="0">
              <a:buNone/>
            </a:pPr>
            <a:r>
              <a:rPr lang="en-US" sz="2200" dirty="0">
                <a:solidFill>
                  <a:srgbClr val="1D2A24"/>
                </a:solidFill>
                <a:latin typeface="Calibri" pitchFamily="34" charset="0"/>
                <a:ea typeface="Calibri" pitchFamily="34" charset="-122"/>
                <a:cs typeface="Calibri" pitchFamily="34" charset="-120"/>
              </a:rPr>
              <a:t>A clear identity, a story and a promise. People can recognise it and ask for it.</a:t>
            </a:r>
            <a:endParaRPr lang="en-US" sz="2200" dirty="0"/>
          </a:p>
        </p:txBody>
      </p:sp>
      <p:sp>
        <p:nvSpPr>
          <p:cNvPr id="11" name="Text 9"/>
          <p:cNvSpPr txBox="1"/>
          <p:nvPr/>
        </p:nvSpPr>
        <p:spPr>
          <a:xfrm>
            <a:off x="640080" y="5806440"/>
            <a:ext cx="10908792" cy="548640"/>
          </a:xfrm>
          <a:prstGeom prst="rect">
            <a:avLst/>
          </a:prstGeom>
          <a:noFill/>
          <a:ln/>
        </p:spPr>
        <p:txBody>
          <a:bodyPr wrap="square" lIns="0" tIns="0" rIns="0" bIns="0" rtlCol="0" anchor="t"/>
          <a:lstStyle/>
          <a:p>
            <a:pPr indent="0" marL="0">
              <a:buNone/>
            </a:pPr>
            <a:r>
              <a:rPr lang="en-US" sz="1600" i="1" dirty="0">
                <a:solidFill>
                  <a:srgbClr val="5B6B62"/>
                </a:solidFill>
                <a:latin typeface="Calibri" pitchFamily="34" charset="0"/>
                <a:ea typeface="Calibri" pitchFamily="34" charset="-122"/>
                <a:cs typeface="Calibri" pitchFamily="34" charset="-120"/>
              </a:rPr>
              <a:t>Position for enjoyment, not treatment. Every claim needs evidence.</a:t>
            </a:r>
            <a:endParaRPr lang="en-US" sz="1600" dirty="0"/>
          </a:p>
        </p:txBody>
      </p:sp>
      <p:sp>
        <p:nvSpPr>
          <p:cNvPr id="25" name="Slide Number Placeholder 0"/>
          <p:cNvSpPr>
            <a:spLocks noGrp="1"/>
          </p:cNvSpPr>
          <p:nvPr>
            <p:ph type="sldNum" sz="quarter" idx="4294967295"/>
          </p:nvPr>
        </p:nvSpPr>
        <p:spPr>
          <a:xfrm>
            <a:off x="10817352" y="6419088"/>
            <a:ext cx="73152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5B6B62"/>
                </a:solidFill>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1"/>
          <p:cNvSpPr/>
          <p:nvPr>
            <p:ph idx="101" type="title" hasCustomPrompt="1"/>
          </p:nvPr>
        </p:nvSpPr>
        <p:spPr>
          <a:xfrm>
            <a:off x="640080" y="411480"/>
            <a:ext cx="10908792" cy="914400"/>
          </a:xfrm>
          <a:prstGeom prst="rect">
            <a:avLst/>
          </a:prstGeom>
          <a:noFill/>
          <a:ln/>
        </p:spPr>
        <p:txBody>
          <a:bodyPr wrap="square" lIns="0" tIns="0" rIns="0" bIns="0" rtlCol="0" anchor="t"/>
          <a:lstStyle/>
          <a:p>
            <a:pPr algn="l" indent="0" marL="0">
              <a:buNone/>
            </a:pPr>
            <a:r>
              <a:rPr lang="en-US" sz="3400" b="1" dirty="0">
                <a:solidFill>
                  <a:srgbClr val="1F4D3A"/>
                </a:solidFill>
                <a:latin typeface="Cambria" pitchFamily="34" charset="0"/>
                <a:ea typeface="Cambria" pitchFamily="34" charset="-122"/>
                <a:cs typeface="Cambria" pitchFamily="34" charset="-120"/>
              </a:rPr>
              <a:t>One masterbrand, several variants</a:t>
            </a:r>
            <a:endParaRPr lang="en-US" sz="3400" dirty="0"/>
          </a:p>
        </p:txBody>
      </p:sp>
      <p:sp>
        <p:nvSpPr>
          <p:cNvPr id="3" name="Shape 1"/>
          <p:cNvSpPr/>
          <p:nvPr/>
        </p:nvSpPr>
        <p:spPr>
          <a:xfrm>
            <a:off x="4265676" y="1554480"/>
            <a:ext cx="3657600" cy="731520"/>
          </a:xfrm>
          <a:prstGeom prst="rect">
            <a:avLst/>
          </a:prstGeom>
          <a:solidFill>
            <a:srgbClr val="1F4D3A"/>
          </a:solidFill>
          <a:ln w="12700">
            <a:solidFill>
              <a:srgbClr val="1F4D3A"/>
            </a:solidFill>
            <a:prstDash val="solid"/>
          </a:ln>
        </p:spPr>
      </p:sp>
      <p:sp>
        <p:nvSpPr>
          <p:cNvPr id="4" name="Text 2"/>
          <p:cNvSpPr txBox="1"/>
          <p:nvPr/>
        </p:nvSpPr>
        <p:spPr>
          <a:xfrm>
            <a:off x="4265676" y="1554480"/>
            <a:ext cx="3657600" cy="731520"/>
          </a:xfrm>
          <a:prstGeom prst="rect">
            <a:avLst/>
          </a:prstGeom>
          <a:noFill/>
          <a:ln/>
        </p:spPr>
        <p:txBody>
          <a:bodyPr wrap="square" lIns="0" tIns="0" rIns="0" bIns="0" rtlCol="0" anchor="ctr"/>
          <a:lstStyle/>
          <a:p>
            <a:pPr algn="ctr" indent="0" marL="0">
              <a:buNone/>
            </a:pPr>
            <a:r>
              <a:rPr lang="en-US" sz="2400" b="1" spc="300" kern="0" dirty="0">
                <a:solidFill>
                  <a:srgbClr val="FFFFFF"/>
                </a:solidFill>
                <a:latin typeface="Calibri" pitchFamily="34" charset="0"/>
                <a:ea typeface="Calibri" pitchFamily="34" charset="-122"/>
                <a:cs typeface="Calibri" pitchFamily="34" charset="-120"/>
              </a:rPr>
              <a:t>MASTERBRAND</a:t>
            </a:r>
            <a:endParaRPr lang="en-US" sz="2400" dirty="0"/>
          </a:p>
        </p:txBody>
      </p:sp>
      <p:sp>
        <p:nvSpPr>
          <p:cNvPr id="5" name="Shape 3"/>
          <p:cNvSpPr/>
          <p:nvPr/>
        </p:nvSpPr>
        <p:spPr>
          <a:xfrm>
            <a:off x="6094476" y="2286000"/>
            <a:ext cx="0" cy="365760"/>
          </a:xfrm>
          <a:prstGeom prst="line">
            <a:avLst/>
          </a:prstGeom>
          <a:noFill/>
          <a:ln w="25400">
            <a:solidFill>
              <a:srgbClr val="2F6B50"/>
            </a:solidFill>
            <a:prstDash val="solid"/>
          </a:ln>
        </p:spPr>
      </p:sp>
      <p:sp>
        <p:nvSpPr>
          <p:cNvPr id="6" name="Shape 4"/>
          <p:cNvSpPr/>
          <p:nvPr/>
        </p:nvSpPr>
        <p:spPr>
          <a:xfrm>
            <a:off x="1657807" y="2651760"/>
            <a:ext cx="8873338" cy="0"/>
          </a:xfrm>
          <a:prstGeom prst="line">
            <a:avLst/>
          </a:prstGeom>
          <a:noFill/>
          <a:ln w="25400">
            <a:solidFill>
              <a:srgbClr val="2F6B50"/>
            </a:solidFill>
            <a:prstDash val="solid"/>
          </a:ln>
        </p:spPr>
      </p:sp>
      <p:sp>
        <p:nvSpPr>
          <p:cNvPr id="7" name="Shape 5"/>
          <p:cNvSpPr/>
          <p:nvPr/>
        </p:nvSpPr>
        <p:spPr>
          <a:xfrm>
            <a:off x="1657807" y="2651760"/>
            <a:ext cx="0" cy="274320"/>
          </a:xfrm>
          <a:prstGeom prst="line">
            <a:avLst/>
          </a:prstGeom>
          <a:noFill/>
          <a:ln w="25400">
            <a:solidFill>
              <a:srgbClr val="2F6B50"/>
            </a:solidFill>
            <a:prstDash val="solid"/>
          </a:ln>
        </p:spPr>
      </p:sp>
      <p:sp>
        <p:nvSpPr>
          <p:cNvPr id="8" name="Shape 6"/>
          <p:cNvSpPr/>
          <p:nvPr/>
        </p:nvSpPr>
        <p:spPr>
          <a:xfrm>
            <a:off x="640080" y="2926080"/>
            <a:ext cx="2035454" cy="2651760"/>
          </a:xfrm>
          <a:prstGeom prst="rect">
            <a:avLst/>
          </a:prstGeom>
          <a:solidFill>
            <a:srgbClr val="FBF1E3"/>
          </a:solidFill>
          <a:ln w="12700">
            <a:solidFill>
              <a:srgbClr val="FBF1E3"/>
            </a:solidFill>
            <a:prstDash val="solid"/>
          </a:ln>
        </p:spPr>
      </p:sp>
      <p:sp>
        <p:nvSpPr>
          <p:cNvPr id="9" name="Text 7"/>
          <p:cNvSpPr txBox="1"/>
          <p:nvPr/>
        </p:nvSpPr>
        <p:spPr>
          <a:xfrm>
            <a:off x="777240" y="3063240"/>
            <a:ext cx="1761134" cy="320040"/>
          </a:xfrm>
          <a:prstGeom prst="rect">
            <a:avLst/>
          </a:prstGeom>
          <a:noFill/>
          <a:ln/>
        </p:spPr>
        <p:txBody>
          <a:bodyPr wrap="square" lIns="0" tIns="0" rIns="0" bIns="0" rtlCol="0" anchor="ctr"/>
          <a:lstStyle/>
          <a:p>
            <a:pPr indent="0" marL="0">
              <a:buNone/>
            </a:pPr>
            <a:r>
              <a:rPr lang="en-US" sz="1300" b="1" spc="100" kern="0" dirty="0">
                <a:solidFill>
                  <a:srgbClr val="B8821F"/>
                </a:solidFill>
                <a:latin typeface="Calibri" pitchFamily="34" charset="0"/>
                <a:ea typeface="Calibri" pitchFamily="34" charset="-122"/>
                <a:cs typeface="Calibri" pitchFamily="34" charset="-120"/>
              </a:rPr>
              <a:t>VARIANT 1</a:t>
            </a:r>
            <a:endParaRPr lang="en-US" sz="1300" dirty="0"/>
          </a:p>
        </p:txBody>
      </p:sp>
      <p:sp>
        <p:nvSpPr>
          <p:cNvPr id="10" name="Text 8"/>
          <p:cNvSpPr txBox="1"/>
          <p:nvPr/>
        </p:nvSpPr>
        <p:spPr>
          <a:xfrm>
            <a:off x="777240" y="3474720"/>
            <a:ext cx="1761134" cy="1097280"/>
          </a:xfrm>
          <a:prstGeom prst="rect">
            <a:avLst/>
          </a:prstGeom>
          <a:noFill/>
          <a:ln/>
        </p:spPr>
        <p:txBody>
          <a:bodyPr wrap="square" lIns="0" tIns="0" rIns="0" bIns="0" rtlCol="0" anchor="t"/>
          <a:lstStyle/>
          <a:p>
            <a:pPr indent="0" marL="0">
              <a:buNone/>
            </a:pPr>
            <a:r>
              <a:rPr lang="en-US" sz="1900" b="1" dirty="0">
                <a:solidFill>
                  <a:srgbClr val="1F4D3A"/>
                </a:solidFill>
                <a:latin typeface="Cambria" pitchFamily="34" charset="0"/>
                <a:ea typeface="Cambria" pitchFamily="34" charset="-122"/>
                <a:cs typeface="Cambria" pitchFamily="34" charset="-120"/>
              </a:rPr>
              <a:t>Cabbage base</a:t>
            </a:r>
            <a:endParaRPr lang="en-US" sz="1900" dirty="0"/>
          </a:p>
        </p:txBody>
      </p:sp>
      <p:sp>
        <p:nvSpPr>
          <p:cNvPr id="11" name="Text 9"/>
          <p:cNvSpPr txBox="1"/>
          <p:nvPr/>
        </p:nvSpPr>
        <p:spPr>
          <a:xfrm>
            <a:off x="777240" y="4754880"/>
            <a:ext cx="1761134" cy="640080"/>
          </a:xfrm>
          <a:prstGeom prst="rect">
            <a:avLst/>
          </a:prstGeom>
          <a:noFill/>
          <a:ln/>
        </p:spPr>
        <p:txBody>
          <a:bodyPr wrap="square" lIns="0" tIns="0" rIns="0" bIns="0" rtlCol="0" anchor="t"/>
          <a:lstStyle/>
          <a:p>
            <a:pPr indent="0" marL="0">
              <a:buNone/>
            </a:pPr>
            <a:r>
              <a:rPr lang="en-US" sz="1600" i="1" dirty="0">
                <a:solidFill>
                  <a:srgbClr val="5B6B62"/>
                </a:solidFill>
                <a:latin typeface="Calibri" pitchFamily="34" charset="0"/>
                <a:ea typeface="Calibri" pitchFamily="34" charset="-122"/>
                <a:cs typeface="Calibri" pitchFamily="34" charset="-120"/>
              </a:rPr>
              <a:t>tested by the author</a:t>
            </a:r>
            <a:endParaRPr lang="en-US" sz="1600" dirty="0"/>
          </a:p>
        </p:txBody>
      </p:sp>
      <p:sp>
        <p:nvSpPr>
          <p:cNvPr id="12" name="Shape 10"/>
          <p:cNvSpPr/>
          <p:nvPr/>
        </p:nvSpPr>
        <p:spPr>
          <a:xfrm>
            <a:off x="3876142" y="2651760"/>
            <a:ext cx="0" cy="274320"/>
          </a:xfrm>
          <a:prstGeom prst="line">
            <a:avLst/>
          </a:prstGeom>
          <a:noFill/>
          <a:ln w="25400">
            <a:solidFill>
              <a:srgbClr val="2F6B50"/>
            </a:solidFill>
            <a:prstDash val="solid"/>
          </a:ln>
        </p:spPr>
      </p:sp>
      <p:sp>
        <p:nvSpPr>
          <p:cNvPr id="13" name="Shape 11"/>
          <p:cNvSpPr/>
          <p:nvPr/>
        </p:nvSpPr>
        <p:spPr>
          <a:xfrm>
            <a:off x="2858414" y="2926080"/>
            <a:ext cx="2035454" cy="2651760"/>
          </a:xfrm>
          <a:prstGeom prst="rect">
            <a:avLst/>
          </a:prstGeom>
          <a:solidFill>
            <a:srgbClr val="EAF1EC"/>
          </a:solidFill>
          <a:ln w="12700">
            <a:solidFill>
              <a:srgbClr val="EAF1EC"/>
            </a:solidFill>
            <a:prstDash val="solid"/>
          </a:ln>
        </p:spPr>
      </p:sp>
      <p:sp>
        <p:nvSpPr>
          <p:cNvPr id="14" name="Text 12"/>
          <p:cNvSpPr txBox="1"/>
          <p:nvPr/>
        </p:nvSpPr>
        <p:spPr>
          <a:xfrm>
            <a:off x="2995574" y="3063240"/>
            <a:ext cx="1761134" cy="320040"/>
          </a:xfrm>
          <a:prstGeom prst="rect">
            <a:avLst/>
          </a:prstGeom>
          <a:noFill/>
          <a:ln/>
        </p:spPr>
        <p:txBody>
          <a:bodyPr wrap="square" lIns="0" tIns="0" rIns="0" bIns="0" rtlCol="0" anchor="ctr"/>
          <a:lstStyle/>
          <a:p>
            <a:pPr indent="0" marL="0">
              <a:buNone/>
            </a:pPr>
            <a:r>
              <a:rPr lang="en-US" sz="1300" b="1" spc="100" kern="0" dirty="0">
                <a:solidFill>
                  <a:srgbClr val="B8821F"/>
                </a:solidFill>
                <a:latin typeface="Calibri" pitchFamily="34" charset="0"/>
                <a:ea typeface="Calibri" pitchFamily="34" charset="-122"/>
                <a:cs typeface="Calibri" pitchFamily="34" charset="-120"/>
              </a:rPr>
              <a:t>VARIANT 2</a:t>
            </a:r>
            <a:endParaRPr lang="en-US" sz="1300" dirty="0"/>
          </a:p>
        </p:txBody>
      </p:sp>
      <p:sp>
        <p:nvSpPr>
          <p:cNvPr id="15" name="Text 13"/>
          <p:cNvSpPr txBox="1"/>
          <p:nvPr/>
        </p:nvSpPr>
        <p:spPr>
          <a:xfrm>
            <a:off x="2995574" y="3474720"/>
            <a:ext cx="1761134" cy="1097280"/>
          </a:xfrm>
          <a:prstGeom prst="rect">
            <a:avLst/>
          </a:prstGeom>
          <a:noFill/>
          <a:ln/>
        </p:spPr>
        <p:txBody>
          <a:bodyPr wrap="square" lIns="0" tIns="0" rIns="0" bIns="0" rtlCol="0" anchor="t"/>
          <a:lstStyle/>
          <a:p>
            <a:pPr indent="0" marL="0">
              <a:buNone/>
            </a:pPr>
            <a:r>
              <a:rPr lang="en-US" sz="1900" b="1" dirty="0">
                <a:solidFill>
                  <a:srgbClr val="1F4D3A"/>
                </a:solidFill>
                <a:latin typeface="Cambria" pitchFamily="34" charset="0"/>
                <a:ea typeface="Cambria" pitchFamily="34" charset="-122"/>
                <a:cs typeface="Cambria" pitchFamily="34" charset="-120"/>
              </a:rPr>
              <a:t>Cauliflower base</a:t>
            </a:r>
            <a:endParaRPr lang="en-US" sz="1900" dirty="0"/>
          </a:p>
        </p:txBody>
      </p:sp>
      <p:sp>
        <p:nvSpPr>
          <p:cNvPr id="16" name="Text 14"/>
          <p:cNvSpPr txBox="1"/>
          <p:nvPr/>
        </p:nvSpPr>
        <p:spPr>
          <a:xfrm>
            <a:off x="2995574" y="4754880"/>
            <a:ext cx="1761134" cy="640080"/>
          </a:xfrm>
          <a:prstGeom prst="rect">
            <a:avLst/>
          </a:prstGeom>
          <a:noFill/>
          <a:ln/>
        </p:spPr>
        <p:txBody>
          <a:bodyPr wrap="square" lIns="0" tIns="0" rIns="0" bIns="0" rtlCol="0" anchor="t"/>
          <a:lstStyle/>
          <a:p>
            <a:pPr indent="0" marL="0">
              <a:buNone/>
            </a:pPr>
            <a:r>
              <a:rPr lang="en-US" sz="1600" i="1" dirty="0">
                <a:solidFill>
                  <a:srgbClr val="5B6B62"/>
                </a:solidFill>
                <a:latin typeface="Calibri" pitchFamily="34" charset="0"/>
                <a:ea typeface="Calibri" pitchFamily="34" charset="-122"/>
                <a:cs typeface="Calibri" pitchFamily="34" charset="-120"/>
              </a:rPr>
              <a:t>in testing</a:t>
            </a:r>
            <a:endParaRPr lang="en-US" sz="1600" dirty="0"/>
          </a:p>
        </p:txBody>
      </p:sp>
      <p:sp>
        <p:nvSpPr>
          <p:cNvPr id="17" name="Shape 15"/>
          <p:cNvSpPr/>
          <p:nvPr/>
        </p:nvSpPr>
        <p:spPr>
          <a:xfrm>
            <a:off x="6094476" y="2651760"/>
            <a:ext cx="0" cy="274320"/>
          </a:xfrm>
          <a:prstGeom prst="line">
            <a:avLst/>
          </a:prstGeom>
          <a:noFill/>
          <a:ln w="25400">
            <a:solidFill>
              <a:srgbClr val="2F6B50"/>
            </a:solidFill>
            <a:prstDash val="solid"/>
          </a:ln>
        </p:spPr>
      </p:sp>
      <p:sp>
        <p:nvSpPr>
          <p:cNvPr id="18" name="Shape 16"/>
          <p:cNvSpPr/>
          <p:nvPr/>
        </p:nvSpPr>
        <p:spPr>
          <a:xfrm>
            <a:off x="5076749" y="2926080"/>
            <a:ext cx="2035454" cy="2651760"/>
          </a:xfrm>
          <a:prstGeom prst="rect">
            <a:avLst/>
          </a:prstGeom>
          <a:solidFill>
            <a:srgbClr val="EAF1EC"/>
          </a:solidFill>
          <a:ln w="12700">
            <a:solidFill>
              <a:srgbClr val="EAF1EC"/>
            </a:solidFill>
            <a:prstDash val="solid"/>
          </a:ln>
        </p:spPr>
      </p:sp>
      <p:sp>
        <p:nvSpPr>
          <p:cNvPr id="19" name="Text 17"/>
          <p:cNvSpPr txBox="1"/>
          <p:nvPr/>
        </p:nvSpPr>
        <p:spPr>
          <a:xfrm>
            <a:off x="5213909" y="3063240"/>
            <a:ext cx="1761134" cy="320040"/>
          </a:xfrm>
          <a:prstGeom prst="rect">
            <a:avLst/>
          </a:prstGeom>
          <a:noFill/>
          <a:ln/>
        </p:spPr>
        <p:txBody>
          <a:bodyPr wrap="square" lIns="0" tIns="0" rIns="0" bIns="0" rtlCol="0" anchor="ctr"/>
          <a:lstStyle/>
          <a:p>
            <a:pPr indent="0" marL="0">
              <a:buNone/>
            </a:pPr>
            <a:r>
              <a:rPr lang="en-US" sz="1300" b="1" spc="100" kern="0" dirty="0">
                <a:solidFill>
                  <a:srgbClr val="B8821F"/>
                </a:solidFill>
                <a:latin typeface="Calibri" pitchFamily="34" charset="0"/>
                <a:ea typeface="Calibri" pitchFamily="34" charset="-122"/>
                <a:cs typeface="Calibri" pitchFamily="34" charset="-120"/>
              </a:rPr>
              <a:t>VARIANT 3</a:t>
            </a:r>
            <a:endParaRPr lang="en-US" sz="1300" dirty="0"/>
          </a:p>
        </p:txBody>
      </p:sp>
      <p:sp>
        <p:nvSpPr>
          <p:cNvPr id="20" name="Text 18"/>
          <p:cNvSpPr txBox="1"/>
          <p:nvPr/>
        </p:nvSpPr>
        <p:spPr>
          <a:xfrm>
            <a:off x="5213909" y="3474720"/>
            <a:ext cx="1761134" cy="1097280"/>
          </a:xfrm>
          <a:prstGeom prst="rect">
            <a:avLst/>
          </a:prstGeom>
          <a:noFill/>
          <a:ln/>
        </p:spPr>
        <p:txBody>
          <a:bodyPr wrap="square" lIns="0" tIns="0" rIns="0" bIns="0" rtlCol="0" anchor="t"/>
          <a:lstStyle/>
          <a:p>
            <a:pPr indent="0" marL="0">
              <a:buNone/>
            </a:pPr>
            <a:r>
              <a:rPr lang="en-US" sz="1900" b="1" dirty="0">
                <a:solidFill>
                  <a:srgbClr val="1F4D3A"/>
                </a:solidFill>
                <a:latin typeface="Cambria" pitchFamily="34" charset="0"/>
                <a:ea typeface="Cambria" pitchFamily="34" charset="-122"/>
                <a:cs typeface="Cambria" pitchFamily="34" charset="-120"/>
              </a:rPr>
              <a:t>Zucchini base</a:t>
            </a:r>
            <a:endParaRPr lang="en-US" sz="1900" dirty="0"/>
          </a:p>
        </p:txBody>
      </p:sp>
      <p:sp>
        <p:nvSpPr>
          <p:cNvPr id="21" name="Text 19"/>
          <p:cNvSpPr txBox="1"/>
          <p:nvPr/>
        </p:nvSpPr>
        <p:spPr>
          <a:xfrm>
            <a:off x="5213909" y="4754880"/>
            <a:ext cx="1761134" cy="640080"/>
          </a:xfrm>
          <a:prstGeom prst="rect">
            <a:avLst/>
          </a:prstGeom>
          <a:noFill/>
          <a:ln/>
        </p:spPr>
        <p:txBody>
          <a:bodyPr wrap="square" lIns="0" tIns="0" rIns="0" bIns="0" rtlCol="0" anchor="t"/>
          <a:lstStyle/>
          <a:p>
            <a:pPr indent="0" marL="0">
              <a:buNone/>
            </a:pPr>
            <a:r>
              <a:rPr lang="en-US" sz="1600" i="1" dirty="0">
                <a:solidFill>
                  <a:srgbClr val="5B6B62"/>
                </a:solidFill>
                <a:latin typeface="Calibri" pitchFamily="34" charset="0"/>
                <a:ea typeface="Calibri" pitchFamily="34" charset="-122"/>
                <a:cs typeface="Calibri" pitchFamily="34" charset="-120"/>
              </a:rPr>
              <a:t>in testing</a:t>
            </a:r>
            <a:endParaRPr lang="en-US" sz="1600" dirty="0"/>
          </a:p>
        </p:txBody>
      </p:sp>
      <p:sp>
        <p:nvSpPr>
          <p:cNvPr id="22" name="Shape 20"/>
          <p:cNvSpPr/>
          <p:nvPr/>
        </p:nvSpPr>
        <p:spPr>
          <a:xfrm>
            <a:off x="8312810" y="2651760"/>
            <a:ext cx="0" cy="274320"/>
          </a:xfrm>
          <a:prstGeom prst="line">
            <a:avLst/>
          </a:prstGeom>
          <a:noFill/>
          <a:ln w="25400">
            <a:solidFill>
              <a:srgbClr val="2F6B50"/>
            </a:solidFill>
            <a:prstDash val="solid"/>
          </a:ln>
        </p:spPr>
      </p:sp>
      <p:sp>
        <p:nvSpPr>
          <p:cNvPr id="23" name="Shape 21"/>
          <p:cNvSpPr/>
          <p:nvPr/>
        </p:nvSpPr>
        <p:spPr>
          <a:xfrm>
            <a:off x="7295083" y="2926080"/>
            <a:ext cx="2035454" cy="2651760"/>
          </a:xfrm>
          <a:prstGeom prst="rect">
            <a:avLst/>
          </a:prstGeom>
          <a:solidFill>
            <a:srgbClr val="EAF1EC"/>
          </a:solidFill>
          <a:ln w="12700">
            <a:solidFill>
              <a:srgbClr val="EAF1EC"/>
            </a:solidFill>
            <a:prstDash val="solid"/>
          </a:ln>
        </p:spPr>
      </p:sp>
      <p:sp>
        <p:nvSpPr>
          <p:cNvPr id="24" name="Text 22"/>
          <p:cNvSpPr txBox="1"/>
          <p:nvPr/>
        </p:nvSpPr>
        <p:spPr>
          <a:xfrm>
            <a:off x="7432243" y="3063240"/>
            <a:ext cx="1761134" cy="320040"/>
          </a:xfrm>
          <a:prstGeom prst="rect">
            <a:avLst/>
          </a:prstGeom>
          <a:noFill/>
          <a:ln/>
        </p:spPr>
        <p:txBody>
          <a:bodyPr wrap="square" lIns="0" tIns="0" rIns="0" bIns="0" rtlCol="0" anchor="ctr"/>
          <a:lstStyle/>
          <a:p>
            <a:pPr indent="0" marL="0">
              <a:buNone/>
            </a:pPr>
            <a:r>
              <a:rPr lang="en-US" sz="1300" b="1" spc="100" kern="0" dirty="0">
                <a:solidFill>
                  <a:srgbClr val="B8821F"/>
                </a:solidFill>
                <a:latin typeface="Calibri" pitchFamily="34" charset="0"/>
                <a:ea typeface="Calibri" pitchFamily="34" charset="-122"/>
                <a:cs typeface="Calibri" pitchFamily="34" charset="-120"/>
              </a:rPr>
              <a:t>VARIANT 4</a:t>
            </a:r>
            <a:endParaRPr lang="en-US" sz="1300" dirty="0"/>
          </a:p>
        </p:txBody>
      </p:sp>
      <p:sp>
        <p:nvSpPr>
          <p:cNvPr id="25" name="Text 23"/>
          <p:cNvSpPr txBox="1"/>
          <p:nvPr/>
        </p:nvSpPr>
        <p:spPr>
          <a:xfrm>
            <a:off x="7432243" y="3474720"/>
            <a:ext cx="1761134" cy="1097280"/>
          </a:xfrm>
          <a:prstGeom prst="rect">
            <a:avLst/>
          </a:prstGeom>
          <a:noFill/>
          <a:ln/>
        </p:spPr>
        <p:txBody>
          <a:bodyPr wrap="square" lIns="0" tIns="0" rIns="0" bIns="0" rtlCol="0" anchor="t"/>
          <a:lstStyle/>
          <a:p>
            <a:pPr indent="0" marL="0">
              <a:buNone/>
            </a:pPr>
            <a:r>
              <a:rPr lang="en-US" sz="1900" b="1" dirty="0">
                <a:solidFill>
                  <a:srgbClr val="1F4D3A"/>
                </a:solidFill>
                <a:latin typeface="Cambria" pitchFamily="34" charset="0"/>
                <a:ea typeface="Cambria" pitchFamily="34" charset="-122"/>
                <a:cs typeface="Cambria" pitchFamily="34" charset="-120"/>
              </a:rPr>
              <a:t>Cabbage + additive</a:t>
            </a:r>
            <a:endParaRPr lang="en-US" sz="1900" dirty="0"/>
          </a:p>
        </p:txBody>
      </p:sp>
      <p:sp>
        <p:nvSpPr>
          <p:cNvPr id="26" name="Text 24"/>
          <p:cNvSpPr txBox="1"/>
          <p:nvPr/>
        </p:nvSpPr>
        <p:spPr>
          <a:xfrm>
            <a:off x="7432243" y="4754880"/>
            <a:ext cx="1761134" cy="640080"/>
          </a:xfrm>
          <a:prstGeom prst="rect">
            <a:avLst/>
          </a:prstGeom>
          <a:noFill/>
          <a:ln/>
        </p:spPr>
        <p:txBody>
          <a:bodyPr wrap="square" lIns="0" tIns="0" rIns="0" bIns="0" rtlCol="0" anchor="t"/>
          <a:lstStyle/>
          <a:p>
            <a:pPr indent="0" marL="0">
              <a:buNone/>
            </a:pPr>
            <a:r>
              <a:rPr lang="en-US" sz="1600" i="1" dirty="0">
                <a:solidFill>
                  <a:srgbClr val="5B6B62"/>
                </a:solidFill>
                <a:latin typeface="Calibri" pitchFamily="34" charset="0"/>
                <a:ea typeface="Calibri" pitchFamily="34" charset="-122"/>
                <a:cs typeface="Calibri" pitchFamily="34" charset="-120"/>
              </a:rPr>
              <a:t>in testing</a:t>
            </a:r>
            <a:endParaRPr lang="en-US" sz="1600" dirty="0"/>
          </a:p>
        </p:txBody>
      </p:sp>
      <p:sp>
        <p:nvSpPr>
          <p:cNvPr id="27" name="Shape 25"/>
          <p:cNvSpPr/>
          <p:nvPr/>
        </p:nvSpPr>
        <p:spPr>
          <a:xfrm>
            <a:off x="10531145" y="2651760"/>
            <a:ext cx="0" cy="274320"/>
          </a:xfrm>
          <a:prstGeom prst="line">
            <a:avLst/>
          </a:prstGeom>
          <a:noFill/>
          <a:ln w="25400">
            <a:solidFill>
              <a:srgbClr val="2F6B50"/>
            </a:solidFill>
            <a:prstDash val="solid"/>
          </a:ln>
        </p:spPr>
      </p:sp>
      <p:sp>
        <p:nvSpPr>
          <p:cNvPr id="28" name="Shape 26"/>
          <p:cNvSpPr/>
          <p:nvPr/>
        </p:nvSpPr>
        <p:spPr>
          <a:xfrm>
            <a:off x="9513418" y="2926080"/>
            <a:ext cx="2035454" cy="2651760"/>
          </a:xfrm>
          <a:prstGeom prst="rect">
            <a:avLst/>
          </a:prstGeom>
          <a:solidFill>
            <a:srgbClr val="EAF1EC"/>
          </a:solidFill>
          <a:ln w="12700">
            <a:solidFill>
              <a:srgbClr val="EAF1EC"/>
            </a:solidFill>
            <a:prstDash val="solid"/>
          </a:ln>
        </p:spPr>
      </p:sp>
      <p:sp>
        <p:nvSpPr>
          <p:cNvPr id="29" name="Text 27"/>
          <p:cNvSpPr txBox="1"/>
          <p:nvPr/>
        </p:nvSpPr>
        <p:spPr>
          <a:xfrm>
            <a:off x="9650578" y="3063240"/>
            <a:ext cx="1761134" cy="320040"/>
          </a:xfrm>
          <a:prstGeom prst="rect">
            <a:avLst/>
          </a:prstGeom>
          <a:noFill/>
          <a:ln/>
        </p:spPr>
        <p:txBody>
          <a:bodyPr wrap="square" lIns="0" tIns="0" rIns="0" bIns="0" rtlCol="0" anchor="ctr"/>
          <a:lstStyle/>
          <a:p>
            <a:pPr indent="0" marL="0">
              <a:buNone/>
            </a:pPr>
            <a:r>
              <a:rPr lang="en-US" sz="1300" b="1" spc="100" kern="0" dirty="0">
                <a:solidFill>
                  <a:srgbClr val="B8821F"/>
                </a:solidFill>
                <a:latin typeface="Calibri" pitchFamily="34" charset="0"/>
                <a:ea typeface="Calibri" pitchFamily="34" charset="-122"/>
                <a:cs typeface="Calibri" pitchFamily="34" charset="-120"/>
              </a:rPr>
              <a:t>VARIANT 5</a:t>
            </a:r>
            <a:endParaRPr lang="en-US" sz="1300" dirty="0"/>
          </a:p>
        </p:txBody>
      </p:sp>
      <p:sp>
        <p:nvSpPr>
          <p:cNvPr id="30" name="Text 28"/>
          <p:cNvSpPr txBox="1"/>
          <p:nvPr/>
        </p:nvSpPr>
        <p:spPr>
          <a:xfrm>
            <a:off x="9650578" y="3474720"/>
            <a:ext cx="1761134" cy="1097280"/>
          </a:xfrm>
          <a:prstGeom prst="rect">
            <a:avLst/>
          </a:prstGeom>
          <a:noFill/>
          <a:ln/>
        </p:spPr>
        <p:txBody>
          <a:bodyPr wrap="square" lIns="0" tIns="0" rIns="0" bIns="0" rtlCol="0" anchor="t"/>
          <a:lstStyle/>
          <a:p>
            <a:pPr indent="0" marL="0">
              <a:buNone/>
            </a:pPr>
            <a:r>
              <a:rPr lang="en-US" sz="1900" b="1" dirty="0">
                <a:solidFill>
                  <a:srgbClr val="1F4D3A"/>
                </a:solidFill>
                <a:latin typeface="Cambria" pitchFamily="34" charset="0"/>
                <a:ea typeface="Cambria" pitchFamily="34" charset="-122"/>
                <a:cs typeface="Cambria" pitchFamily="34" charset="-120"/>
              </a:rPr>
              <a:t>Further blends</a:t>
            </a:r>
            <a:endParaRPr lang="en-US" sz="1900" dirty="0"/>
          </a:p>
        </p:txBody>
      </p:sp>
      <p:sp>
        <p:nvSpPr>
          <p:cNvPr id="31" name="Text 29"/>
          <p:cNvSpPr txBox="1"/>
          <p:nvPr/>
        </p:nvSpPr>
        <p:spPr>
          <a:xfrm>
            <a:off x="9650578" y="4754880"/>
            <a:ext cx="1761134" cy="640080"/>
          </a:xfrm>
          <a:prstGeom prst="rect">
            <a:avLst/>
          </a:prstGeom>
          <a:noFill/>
          <a:ln/>
        </p:spPr>
        <p:txBody>
          <a:bodyPr wrap="square" lIns="0" tIns="0" rIns="0" bIns="0" rtlCol="0" anchor="t"/>
          <a:lstStyle/>
          <a:p>
            <a:pPr indent="0" marL="0">
              <a:buNone/>
            </a:pPr>
            <a:r>
              <a:rPr lang="en-US" sz="1600" i="1" dirty="0">
                <a:solidFill>
                  <a:srgbClr val="5B6B62"/>
                </a:solidFill>
                <a:latin typeface="Calibri" pitchFamily="34" charset="0"/>
                <a:ea typeface="Calibri" pitchFamily="34" charset="-122"/>
                <a:cs typeface="Calibri" pitchFamily="34" charset="-120"/>
              </a:rPr>
              <a:t>future pipeline</a:t>
            </a:r>
            <a:endParaRPr lang="en-US" sz="1600" dirty="0"/>
          </a:p>
        </p:txBody>
      </p:sp>
      <p:sp>
        <p:nvSpPr>
          <p:cNvPr id="32" name="Text 30"/>
          <p:cNvSpPr txBox="1"/>
          <p:nvPr/>
        </p:nvSpPr>
        <p:spPr>
          <a:xfrm>
            <a:off x="640080" y="5806440"/>
            <a:ext cx="10908792" cy="548640"/>
          </a:xfrm>
          <a:prstGeom prst="rect">
            <a:avLst/>
          </a:prstGeom>
          <a:noFill/>
          <a:ln/>
        </p:spPr>
        <p:txBody>
          <a:bodyPr wrap="square" lIns="0" tIns="0" rIns="0" bIns="0" rtlCol="0" anchor="t"/>
          <a:lstStyle/>
          <a:p>
            <a:pPr indent="0" marL="0">
              <a:buNone/>
            </a:pPr>
            <a:r>
              <a:rPr lang="en-US" sz="1600" i="1" dirty="0">
                <a:solidFill>
                  <a:srgbClr val="5B6B62"/>
                </a:solidFill>
                <a:latin typeface="Calibri" pitchFamily="34" charset="0"/>
                <a:ea typeface="Calibri" pitchFamily="34" charset="-122"/>
                <a:cs typeface="Calibri" pitchFamily="34" charset="-120"/>
              </a:rPr>
              <a:t>Seasonality · sourcing flexibility · shelf presence · a funder story that reads as a company</a:t>
            </a:r>
            <a:endParaRPr lang="en-US" sz="1600" dirty="0"/>
          </a:p>
        </p:txBody>
      </p:sp>
      <p:sp>
        <p:nvSpPr>
          <p:cNvPr id="25" name="Slide Number Placeholder 0"/>
          <p:cNvSpPr>
            <a:spLocks noGrp="1"/>
          </p:cNvSpPr>
          <p:nvPr>
            <p:ph type="sldNum" sz="quarter" idx="4294967295"/>
          </p:nvPr>
        </p:nvSpPr>
        <p:spPr>
          <a:xfrm>
            <a:off x="10817352" y="6419088"/>
            <a:ext cx="73152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5B6B62"/>
                </a:solidFill>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1"/>
          <p:cNvSpPr/>
          <p:nvPr>
            <p:ph idx="101" type="title" hasCustomPrompt="1"/>
          </p:nvPr>
        </p:nvSpPr>
        <p:spPr>
          <a:xfrm>
            <a:off x="640080" y="411480"/>
            <a:ext cx="10908792" cy="914400"/>
          </a:xfrm>
          <a:prstGeom prst="rect">
            <a:avLst/>
          </a:prstGeom>
          <a:noFill/>
          <a:ln/>
        </p:spPr>
        <p:txBody>
          <a:bodyPr wrap="square" lIns="0" tIns="0" rIns="0" bIns="0" rtlCol="0" anchor="t"/>
          <a:lstStyle/>
          <a:p>
            <a:pPr algn="l" indent="0" marL="0">
              <a:buNone/>
            </a:pPr>
            <a:r>
              <a:rPr lang="en-US" sz="3400" b="1" dirty="0">
                <a:solidFill>
                  <a:srgbClr val="1F4D3A"/>
                </a:solidFill>
                <a:latin typeface="Cambria" pitchFamily="34" charset="0"/>
                <a:ea typeface="Cambria" pitchFamily="34" charset="-122"/>
                <a:cs typeface="Cambria" pitchFamily="34" charset="-120"/>
              </a:rPr>
              <a:t>A phased route to market</a:t>
            </a:r>
            <a:endParaRPr lang="en-US" sz="3400" dirty="0"/>
          </a:p>
        </p:txBody>
      </p:sp>
      <p:sp>
        <p:nvSpPr>
          <p:cNvPr id="3" name="Shape 1"/>
          <p:cNvSpPr/>
          <p:nvPr/>
        </p:nvSpPr>
        <p:spPr>
          <a:xfrm>
            <a:off x="640080" y="1828800"/>
            <a:ext cx="3526536" cy="2377440"/>
          </a:xfrm>
          <a:prstGeom prst="rect">
            <a:avLst/>
          </a:prstGeom>
          <a:solidFill>
            <a:srgbClr val="EAF1EC"/>
          </a:solidFill>
          <a:ln w="12700">
            <a:solidFill>
              <a:srgbClr val="EAF1EC"/>
            </a:solidFill>
            <a:prstDash val="solid"/>
          </a:ln>
        </p:spPr>
      </p:sp>
      <p:sp>
        <p:nvSpPr>
          <p:cNvPr id="4" name="Shape 2"/>
          <p:cNvSpPr/>
          <p:nvPr/>
        </p:nvSpPr>
        <p:spPr>
          <a:xfrm>
            <a:off x="822960" y="2011680"/>
            <a:ext cx="548640" cy="548640"/>
          </a:xfrm>
          <a:prstGeom prst="ellipse">
            <a:avLst/>
          </a:prstGeom>
          <a:solidFill>
            <a:srgbClr val="1F4D3A"/>
          </a:solidFill>
          <a:ln w="12700">
            <a:solidFill>
              <a:srgbClr val="1F4D3A"/>
            </a:solidFill>
            <a:prstDash val="solid"/>
          </a:ln>
        </p:spPr>
      </p:sp>
      <p:sp>
        <p:nvSpPr>
          <p:cNvPr id="5" name="Text 3"/>
          <p:cNvSpPr txBox="1"/>
          <p:nvPr/>
        </p:nvSpPr>
        <p:spPr>
          <a:xfrm>
            <a:off x="822960" y="2011680"/>
            <a:ext cx="548640" cy="548640"/>
          </a:xfrm>
          <a:prstGeom prst="rect">
            <a:avLst/>
          </a:prstGeom>
          <a:noFill/>
          <a:ln/>
        </p:spPr>
        <p:txBody>
          <a:bodyPr wrap="square" lIns="0" tIns="0" rIns="0" bIns="0" rtlCol="0" anchor="ctr"/>
          <a:lstStyle/>
          <a:p>
            <a:pPr algn="ctr" indent="0" marL="0">
              <a:buNone/>
            </a:pPr>
            <a:r>
              <a:rPr lang="en-US" sz="2000" b="1" dirty="0">
                <a:solidFill>
                  <a:srgbClr val="FFFFFF"/>
                </a:solidFill>
                <a:latin typeface="Cambria" pitchFamily="34" charset="0"/>
                <a:ea typeface="Cambria" pitchFamily="34" charset="-122"/>
                <a:cs typeface="Cambria" pitchFamily="34" charset="-120"/>
              </a:rPr>
              <a:t>1</a:t>
            </a:r>
            <a:endParaRPr lang="en-US" sz="2000" dirty="0"/>
          </a:p>
        </p:txBody>
      </p:sp>
      <p:sp>
        <p:nvSpPr>
          <p:cNvPr id="6" name="Text 4"/>
          <p:cNvSpPr txBox="1"/>
          <p:nvPr/>
        </p:nvSpPr>
        <p:spPr>
          <a:xfrm>
            <a:off x="822960" y="2743200"/>
            <a:ext cx="3160776" cy="1280160"/>
          </a:xfrm>
          <a:prstGeom prst="rect">
            <a:avLst/>
          </a:prstGeom>
          <a:noFill/>
          <a:ln/>
        </p:spPr>
        <p:txBody>
          <a:bodyPr wrap="square" lIns="0" tIns="0" rIns="0" bIns="0" rtlCol="0" anchor="t"/>
          <a:lstStyle/>
          <a:p>
            <a:pPr indent="0" marL="0">
              <a:buNone/>
            </a:pPr>
            <a:r>
              <a:rPr lang="en-US" sz="2400" b="1" dirty="0">
                <a:solidFill>
                  <a:srgbClr val="1D2A24"/>
                </a:solidFill>
                <a:latin typeface="Calibri" pitchFamily="34" charset="0"/>
                <a:ea typeface="Calibri" pitchFamily="34" charset="-122"/>
                <a:cs typeface="Calibri" pitchFamily="34" charset="-120"/>
              </a:rPr>
              <a:t>Phase 1: local and diaspora online</a:t>
            </a:r>
            <a:endParaRPr lang="en-US" sz="2400" dirty="0"/>
          </a:p>
        </p:txBody>
      </p:sp>
      <p:sp>
        <p:nvSpPr>
          <p:cNvPr id="7" name="Shape 5"/>
          <p:cNvSpPr/>
          <p:nvPr/>
        </p:nvSpPr>
        <p:spPr>
          <a:xfrm>
            <a:off x="4331208" y="1828800"/>
            <a:ext cx="3526536" cy="2377440"/>
          </a:xfrm>
          <a:prstGeom prst="rect">
            <a:avLst/>
          </a:prstGeom>
          <a:solidFill>
            <a:srgbClr val="EAF1EC"/>
          </a:solidFill>
          <a:ln w="12700">
            <a:solidFill>
              <a:srgbClr val="EAF1EC"/>
            </a:solidFill>
            <a:prstDash val="solid"/>
          </a:ln>
        </p:spPr>
      </p:sp>
      <p:sp>
        <p:nvSpPr>
          <p:cNvPr id="8" name="Shape 6"/>
          <p:cNvSpPr/>
          <p:nvPr/>
        </p:nvSpPr>
        <p:spPr>
          <a:xfrm>
            <a:off x="4514088" y="2011680"/>
            <a:ext cx="548640" cy="548640"/>
          </a:xfrm>
          <a:prstGeom prst="ellipse">
            <a:avLst/>
          </a:prstGeom>
          <a:solidFill>
            <a:srgbClr val="1F4D3A"/>
          </a:solidFill>
          <a:ln w="12700">
            <a:solidFill>
              <a:srgbClr val="1F4D3A"/>
            </a:solidFill>
            <a:prstDash val="solid"/>
          </a:ln>
        </p:spPr>
      </p:sp>
      <p:sp>
        <p:nvSpPr>
          <p:cNvPr id="9" name="Text 7"/>
          <p:cNvSpPr txBox="1"/>
          <p:nvPr/>
        </p:nvSpPr>
        <p:spPr>
          <a:xfrm>
            <a:off x="4514088" y="2011680"/>
            <a:ext cx="548640" cy="548640"/>
          </a:xfrm>
          <a:prstGeom prst="rect">
            <a:avLst/>
          </a:prstGeom>
          <a:noFill/>
          <a:ln/>
        </p:spPr>
        <p:txBody>
          <a:bodyPr wrap="square" lIns="0" tIns="0" rIns="0" bIns="0" rtlCol="0" anchor="ctr"/>
          <a:lstStyle/>
          <a:p>
            <a:pPr algn="ctr" indent="0" marL="0">
              <a:buNone/>
            </a:pPr>
            <a:r>
              <a:rPr lang="en-US" sz="2000" b="1" dirty="0">
                <a:solidFill>
                  <a:srgbClr val="FFFFFF"/>
                </a:solidFill>
                <a:latin typeface="Cambria" pitchFamily="34" charset="0"/>
                <a:ea typeface="Cambria" pitchFamily="34" charset="-122"/>
                <a:cs typeface="Cambria" pitchFamily="34" charset="-120"/>
              </a:rPr>
              <a:t>2</a:t>
            </a:r>
            <a:endParaRPr lang="en-US" sz="2000" dirty="0"/>
          </a:p>
        </p:txBody>
      </p:sp>
      <p:sp>
        <p:nvSpPr>
          <p:cNvPr id="10" name="Text 8"/>
          <p:cNvSpPr txBox="1"/>
          <p:nvPr/>
        </p:nvSpPr>
        <p:spPr>
          <a:xfrm>
            <a:off x="4514088" y="2743200"/>
            <a:ext cx="3160776" cy="1280160"/>
          </a:xfrm>
          <a:prstGeom prst="rect">
            <a:avLst/>
          </a:prstGeom>
          <a:noFill/>
          <a:ln/>
        </p:spPr>
        <p:txBody>
          <a:bodyPr wrap="square" lIns="0" tIns="0" rIns="0" bIns="0" rtlCol="0" anchor="t"/>
          <a:lstStyle/>
          <a:p>
            <a:pPr indent="0" marL="0">
              <a:buNone/>
            </a:pPr>
            <a:r>
              <a:rPr lang="en-US" sz="2400" b="1" dirty="0">
                <a:solidFill>
                  <a:srgbClr val="1D2A24"/>
                </a:solidFill>
                <a:latin typeface="Calibri" pitchFamily="34" charset="0"/>
                <a:ea typeface="Calibri" pitchFamily="34" charset="-122"/>
                <a:cs typeface="Calibri" pitchFamily="34" charset="-120"/>
              </a:rPr>
              <a:t>Phase 2: health-focused retail</a:t>
            </a:r>
            <a:endParaRPr lang="en-US" sz="2400" dirty="0"/>
          </a:p>
        </p:txBody>
      </p:sp>
      <p:sp>
        <p:nvSpPr>
          <p:cNvPr id="11" name="Shape 9"/>
          <p:cNvSpPr/>
          <p:nvPr/>
        </p:nvSpPr>
        <p:spPr>
          <a:xfrm>
            <a:off x="8022336" y="1828800"/>
            <a:ext cx="3526536" cy="2377440"/>
          </a:xfrm>
          <a:prstGeom prst="rect">
            <a:avLst/>
          </a:prstGeom>
          <a:solidFill>
            <a:srgbClr val="EAF1EC"/>
          </a:solidFill>
          <a:ln w="12700">
            <a:solidFill>
              <a:srgbClr val="EAF1EC"/>
            </a:solidFill>
            <a:prstDash val="solid"/>
          </a:ln>
        </p:spPr>
      </p:sp>
      <p:sp>
        <p:nvSpPr>
          <p:cNvPr id="12" name="Shape 10"/>
          <p:cNvSpPr/>
          <p:nvPr/>
        </p:nvSpPr>
        <p:spPr>
          <a:xfrm>
            <a:off x="8205216" y="2011680"/>
            <a:ext cx="548640" cy="548640"/>
          </a:xfrm>
          <a:prstGeom prst="ellipse">
            <a:avLst/>
          </a:prstGeom>
          <a:solidFill>
            <a:srgbClr val="1F4D3A"/>
          </a:solidFill>
          <a:ln w="12700">
            <a:solidFill>
              <a:srgbClr val="1F4D3A"/>
            </a:solidFill>
            <a:prstDash val="solid"/>
          </a:ln>
        </p:spPr>
      </p:sp>
      <p:sp>
        <p:nvSpPr>
          <p:cNvPr id="13" name="Text 11"/>
          <p:cNvSpPr txBox="1"/>
          <p:nvPr/>
        </p:nvSpPr>
        <p:spPr>
          <a:xfrm>
            <a:off x="8205216" y="2011680"/>
            <a:ext cx="548640" cy="548640"/>
          </a:xfrm>
          <a:prstGeom prst="rect">
            <a:avLst/>
          </a:prstGeom>
          <a:noFill/>
          <a:ln/>
        </p:spPr>
        <p:txBody>
          <a:bodyPr wrap="square" lIns="0" tIns="0" rIns="0" bIns="0" rtlCol="0" anchor="ctr"/>
          <a:lstStyle/>
          <a:p>
            <a:pPr algn="ctr" indent="0" marL="0">
              <a:buNone/>
            </a:pPr>
            <a:r>
              <a:rPr lang="en-US" sz="2000" b="1" dirty="0">
                <a:solidFill>
                  <a:srgbClr val="FFFFFF"/>
                </a:solidFill>
                <a:latin typeface="Cambria" pitchFamily="34" charset="0"/>
                <a:ea typeface="Cambria" pitchFamily="34" charset="-122"/>
                <a:cs typeface="Cambria" pitchFamily="34" charset="-120"/>
              </a:rPr>
              <a:t>3</a:t>
            </a:r>
            <a:endParaRPr lang="en-US" sz="2000" dirty="0"/>
          </a:p>
        </p:txBody>
      </p:sp>
      <p:sp>
        <p:nvSpPr>
          <p:cNvPr id="14" name="Text 12"/>
          <p:cNvSpPr txBox="1"/>
          <p:nvPr/>
        </p:nvSpPr>
        <p:spPr>
          <a:xfrm>
            <a:off x="8205216" y="2743200"/>
            <a:ext cx="3160776" cy="1280160"/>
          </a:xfrm>
          <a:prstGeom prst="rect">
            <a:avLst/>
          </a:prstGeom>
          <a:noFill/>
          <a:ln/>
        </p:spPr>
        <p:txBody>
          <a:bodyPr wrap="square" lIns="0" tIns="0" rIns="0" bIns="0" rtlCol="0" anchor="t"/>
          <a:lstStyle/>
          <a:p>
            <a:pPr indent="0" marL="0">
              <a:buNone/>
            </a:pPr>
            <a:r>
              <a:rPr lang="en-US" sz="2400" b="1" dirty="0">
                <a:solidFill>
                  <a:srgbClr val="1D2A24"/>
                </a:solidFill>
                <a:latin typeface="Calibri" pitchFamily="34" charset="0"/>
                <a:ea typeface="Calibri" pitchFamily="34" charset="-122"/>
                <a:cs typeface="Calibri" pitchFamily="34" charset="-120"/>
              </a:rPr>
              <a:t>Phase 3: wider retail and other markets</a:t>
            </a:r>
            <a:endParaRPr lang="en-US" sz="2400" dirty="0"/>
          </a:p>
        </p:txBody>
      </p:sp>
      <p:sp>
        <p:nvSpPr>
          <p:cNvPr id="15" name="Text 13"/>
          <p:cNvSpPr txBox="1"/>
          <p:nvPr/>
        </p:nvSpPr>
        <p:spPr>
          <a:xfrm>
            <a:off x="640080" y="5806440"/>
            <a:ext cx="10908792" cy="548640"/>
          </a:xfrm>
          <a:prstGeom prst="rect">
            <a:avLst/>
          </a:prstGeom>
          <a:noFill/>
          <a:ln/>
        </p:spPr>
        <p:txBody>
          <a:bodyPr wrap="square" lIns="0" tIns="0" rIns="0" bIns="0" rtlCol="0" anchor="t"/>
          <a:lstStyle/>
          <a:p>
            <a:pPr indent="0" marL="0">
              <a:buNone/>
            </a:pPr>
            <a:r>
              <a:rPr lang="en-US" sz="1600" i="1" dirty="0">
                <a:solidFill>
                  <a:srgbClr val="5B6B62"/>
                </a:solidFill>
                <a:latin typeface="Calibri" pitchFamily="34" charset="0"/>
                <a:ea typeface="Calibri" pitchFamily="34" charset="-122"/>
                <a:cs typeface="Calibri" pitchFamily="34" charset="-120"/>
              </a:rPr>
              <a:t>Hypotheses to test with real people: health-conscious urban customers · people reducing refined carbohydrates · the diaspora</a:t>
            </a:r>
            <a:endParaRPr lang="en-US" sz="1600" dirty="0"/>
          </a:p>
        </p:txBody>
      </p:sp>
      <p:sp>
        <p:nvSpPr>
          <p:cNvPr id="25" name="Slide Number Placeholder 0"/>
          <p:cNvSpPr>
            <a:spLocks noGrp="1"/>
          </p:cNvSpPr>
          <p:nvPr>
            <p:ph type="sldNum" sz="quarter" idx="4294967295"/>
          </p:nvPr>
        </p:nvSpPr>
        <p:spPr>
          <a:xfrm>
            <a:off x="10817352" y="6419088"/>
            <a:ext cx="73152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5B6B62"/>
                </a:solidFill>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1"/>
          <p:cNvSpPr/>
          <p:nvPr>
            <p:ph idx="101" type="title" hasCustomPrompt="1"/>
          </p:nvPr>
        </p:nvSpPr>
        <p:spPr>
          <a:xfrm>
            <a:off x="640080" y="411480"/>
            <a:ext cx="10908792" cy="914400"/>
          </a:xfrm>
          <a:prstGeom prst="rect">
            <a:avLst/>
          </a:prstGeom>
          <a:noFill/>
          <a:ln/>
        </p:spPr>
        <p:txBody>
          <a:bodyPr wrap="square" lIns="0" tIns="0" rIns="0" bIns="0" rtlCol="0" anchor="t"/>
          <a:lstStyle/>
          <a:p>
            <a:pPr algn="l" indent="0" marL="0">
              <a:buNone/>
            </a:pPr>
            <a:r>
              <a:rPr lang="en-US" sz="3400" b="1" dirty="0">
                <a:solidFill>
                  <a:srgbClr val="1F4D3A"/>
                </a:solidFill>
                <a:latin typeface="Cambria" pitchFamily="34" charset="0"/>
                <a:ea typeface="Cambria" pitchFamily="34" charset="-122"/>
                <a:cs typeface="Cambria" pitchFamily="34" charset="-120"/>
              </a:rPr>
              <a:t>Content that tends to work</a:t>
            </a:r>
            <a:endParaRPr lang="en-US" sz="3400" dirty="0"/>
          </a:p>
        </p:txBody>
      </p:sp>
      <p:sp>
        <p:nvSpPr>
          <p:cNvPr id="3" name="Shape 1"/>
          <p:cNvSpPr/>
          <p:nvPr/>
        </p:nvSpPr>
        <p:spPr>
          <a:xfrm>
            <a:off x="640080" y="1600200"/>
            <a:ext cx="5294376" cy="1828800"/>
          </a:xfrm>
          <a:prstGeom prst="rect">
            <a:avLst/>
          </a:prstGeom>
          <a:solidFill>
            <a:srgbClr val="EAF1EC"/>
          </a:solidFill>
          <a:ln w="12700">
            <a:solidFill>
              <a:srgbClr val="EAF1EC"/>
            </a:solidFill>
            <a:prstDash val="solid"/>
          </a:ln>
        </p:spPr>
      </p:sp>
      <p:sp>
        <p:nvSpPr>
          <p:cNvPr id="4" name="Shape 2"/>
          <p:cNvSpPr/>
          <p:nvPr/>
        </p:nvSpPr>
        <p:spPr>
          <a:xfrm>
            <a:off x="914400" y="1874520"/>
            <a:ext cx="502920" cy="502920"/>
          </a:xfrm>
          <a:prstGeom prst="ellipse">
            <a:avLst/>
          </a:prstGeom>
          <a:solidFill>
            <a:srgbClr val="B8821F"/>
          </a:solidFill>
          <a:ln w="12700">
            <a:solidFill>
              <a:srgbClr val="B8821F"/>
            </a:solidFill>
            <a:prstDash val="solid"/>
          </a:ln>
        </p:spPr>
      </p:sp>
      <p:sp>
        <p:nvSpPr>
          <p:cNvPr id="5" name="Text 3"/>
          <p:cNvSpPr txBox="1"/>
          <p:nvPr/>
        </p:nvSpPr>
        <p:spPr>
          <a:xfrm>
            <a:off x="914400" y="1874520"/>
            <a:ext cx="502920" cy="502920"/>
          </a:xfrm>
          <a:prstGeom prst="rect">
            <a:avLst/>
          </a:prstGeom>
          <a:noFill/>
          <a:ln/>
        </p:spPr>
        <p:txBody>
          <a:bodyPr wrap="square" lIns="0" tIns="0" rIns="0" bIns="0" rtlCol="0" anchor="ctr"/>
          <a:lstStyle/>
          <a:p>
            <a:pPr algn="ctr" indent="0" marL="0">
              <a:buNone/>
            </a:pPr>
            <a:r>
              <a:rPr lang="en-US" sz="1800" b="1" dirty="0">
                <a:solidFill>
                  <a:srgbClr val="FFFFFF"/>
                </a:solidFill>
                <a:latin typeface="Cambria" pitchFamily="34" charset="0"/>
                <a:ea typeface="Cambria" pitchFamily="34" charset="-122"/>
                <a:cs typeface="Cambria" pitchFamily="34" charset="-120"/>
              </a:rPr>
              <a:t>1</a:t>
            </a:r>
            <a:endParaRPr lang="en-US" sz="1800" dirty="0"/>
          </a:p>
        </p:txBody>
      </p:sp>
      <p:sp>
        <p:nvSpPr>
          <p:cNvPr id="6" name="Text 4"/>
          <p:cNvSpPr txBox="1"/>
          <p:nvPr/>
        </p:nvSpPr>
        <p:spPr>
          <a:xfrm>
            <a:off x="1645920" y="1828800"/>
            <a:ext cx="4014216" cy="594360"/>
          </a:xfrm>
          <a:prstGeom prst="rect">
            <a:avLst/>
          </a:prstGeom>
          <a:noFill/>
          <a:ln/>
        </p:spPr>
        <p:txBody>
          <a:bodyPr wrap="square" lIns="0" tIns="0" rIns="0" bIns="0" rtlCol="0" anchor="ctr"/>
          <a:lstStyle/>
          <a:p>
            <a:pPr indent="0" marL="0">
              <a:buNone/>
            </a:pPr>
            <a:r>
              <a:rPr lang="en-US" sz="2200" b="1" dirty="0">
                <a:solidFill>
                  <a:srgbClr val="1F4D3A"/>
                </a:solidFill>
                <a:latin typeface="Cambria" pitchFamily="34" charset="0"/>
                <a:ea typeface="Cambria" pitchFamily="34" charset="-122"/>
                <a:cs typeface="Cambria" pitchFamily="34" charset="-120"/>
              </a:rPr>
              <a:t>Preparation videos</a:t>
            </a:r>
            <a:endParaRPr lang="en-US" sz="2200" dirty="0"/>
          </a:p>
        </p:txBody>
      </p:sp>
      <p:sp>
        <p:nvSpPr>
          <p:cNvPr id="7" name="Text 5"/>
          <p:cNvSpPr txBox="1"/>
          <p:nvPr/>
        </p:nvSpPr>
        <p:spPr>
          <a:xfrm>
            <a:off x="914400" y="2514600"/>
            <a:ext cx="4745736" cy="822960"/>
          </a:xfrm>
          <a:prstGeom prst="rect">
            <a:avLst/>
          </a:prstGeom>
          <a:noFill/>
          <a:ln/>
        </p:spPr>
        <p:txBody>
          <a:bodyPr wrap="square" lIns="0" tIns="0" rIns="0" bIns="0" rtlCol="0" anchor="t"/>
          <a:lstStyle/>
          <a:p>
            <a:pPr indent="0" marL="0">
              <a:buNone/>
            </a:pPr>
            <a:r>
              <a:rPr lang="en-US" sz="2100" dirty="0">
                <a:solidFill>
                  <a:srgbClr val="1D2A24"/>
                </a:solidFill>
                <a:latin typeface="Calibri" pitchFamily="34" charset="0"/>
                <a:ea typeface="Calibri" pitchFamily="34" charset="-122"/>
                <a:cs typeface="Calibri" pitchFamily="34" charset="-120"/>
              </a:rPr>
              <a:t>Your favourite swallow, with fewer carbohydrates.</a:t>
            </a:r>
            <a:endParaRPr lang="en-US" sz="2100" dirty="0"/>
          </a:p>
        </p:txBody>
      </p:sp>
      <p:sp>
        <p:nvSpPr>
          <p:cNvPr id="8" name="Shape 6"/>
          <p:cNvSpPr/>
          <p:nvPr/>
        </p:nvSpPr>
        <p:spPr>
          <a:xfrm>
            <a:off x="6254496" y="1600200"/>
            <a:ext cx="5294376" cy="1828800"/>
          </a:xfrm>
          <a:prstGeom prst="rect">
            <a:avLst/>
          </a:prstGeom>
          <a:solidFill>
            <a:srgbClr val="EAF1EC"/>
          </a:solidFill>
          <a:ln w="12700">
            <a:solidFill>
              <a:srgbClr val="EAF1EC"/>
            </a:solidFill>
            <a:prstDash val="solid"/>
          </a:ln>
        </p:spPr>
      </p:sp>
      <p:sp>
        <p:nvSpPr>
          <p:cNvPr id="9" name="Shape 7"/>
          <p:cNvSpPr/>
          <p:nvPr/>
        </p:nvSpPr>
        <p:spPr>
          <a:xfrm>
            <a:off x="6528816" y="1874520"/>
            <a:ext cx="502920" cy="502920"/>
          </a:xfrm>
          <a:prstGeom prst="ellipse">
            <a:avLst/>
          </a:prstGeom>
          <a:solidFill>
            <a:srgbClr val="B8821F"/>
          </a:solidFill>
          <a:ln w="12700">
            <a:solidFill>
              <a:srgbClr val="B8821F"/>
            </a:solidFill>
            <a:prstDash val="solid"/>
          </a:ln>
        </p:spPr>
      </p:sp>
      <p:sp>
        <p:nvSpPr>
          <p:cNvPr id="10" name="Text 8"/>
          <p:cNvSpPr txBox="1"/>
          <p:nvPr/>
        </p:nvSpPr>
        <p:spPr>
          <a:xfrm>
            <a:off x="6528816" y="1874520"/>
            <a:ext cx="502920" cy="502920"/>
          </a:xfrm>
          <a:prstGeom prst="rect">
            <a:avLst/>
          </a:prstGeom>
          <a:noFill/>
          <a:ln/>
        </p:spPr>
        <p:txBody>
          <a:bodyPr wrap="square" lIns="0" tIns="0" rIns="0" bIns="0" rtlCol="0" anchor="ctr"/>
          <a:lstStyle/>
          <a:p>
            <a:pPr algn="ctr" indent="0" marL="0">
              <a:buNone/>
            </a:pPr>
            <a:r>
              <a:rPr lang="en-US" sz="1800" b="1" dirty="0">
                <a:solidFill>
                  <a:srgbClr val="FFFFFF"/>
                </a:solidFill>
                <a:latin typeface="Cambria" pitchFamily="34" charset="0"/>
                <a:ea typeface="Cambria" pitchFamily="34" charset="-122"/>
                <a:cs typeface="Cambria" pitchFamily="34" charset="-120"/>
              </a:rPr>
              <a:t>2</a:t>
            </a:r>
            <a:endParaRPr lang="en-US" sz="1800" dirty="0"/>
          </a:p>
        </p:txBody>
      </p:sp>
      <p:sp>
        <p:nvSpPr>
          <p:cNvPr id="11" name="Text 9"/>
          <p:cNvSpPr txBox="1"/>
          <p:nvPr/>
        </p:nvSpPr>
        <p:spPr>
          <a:xfrm>
            <a:off x="7260336" y="1828800"/>
            <a:ext cx="4014216" cy="594360"/>
          </a:xfrm>
          <a:prstGeom prst="rect">
            <a:avLst/>
          </a:prstGeom>
          <a:noFill/>
          <a:ln/>
        </p:spPr>
        <p:txBody>
          <a:bodyPr wrap="square" lIns="0" tIns="0" rIns="0" bIns="0" rtlCol="0" anchor="ctr"/>
          <a:lstStyle/>
          <a:p>
            <a:pPr indent="0" marL="0">
              <a:buNone/>
            </a:pPr>
            <a:r>
              <a:rPr lang="en-US" sz="2200" b="1" dirty="0">
                <a:solidFill>
                  <a:srgbClr val="1F4D3A"/>
                </a:solidFill>
                <a:latin typeface="Cambria" pitchFamily="34" charset="0"/>
                <a:ea typeface="Cambria" pitchFamily="34" charset="-122"/>
                <a:cs typeface="Cambria" pitchFamily="34" charset="-120"/>
              </a:rPr>
              <a:t>Mission stories</a:t>
            </a:r>
            <a:endParaRPr lang="en-US" sz="2200" dirty="0"/>
          </a:p>
        </p:txBody>
      </p:sp>
      <p:sp>
        <p:nvSpPr>
          <p:cNvPr id="12" name="Text 10"/>
          <p:cNvSpPr txBox="1"/>
          <p:nvPr/>
        </p:nvSpPr>
        <p:spPr>
          <a:xfrm>
            <a:off x="6528816" y="2514600"/>
            <a:ext cx="4745736" cy="822960"/>
          </a:xfrm>
          <a:prstGeom prst="rect">
            <a:avLst/>
          </a:prstGeom>
          <a:noFill/>
          <a:ln/>
        </p:spPr>
        <p:txBody>
          <a:bodyPr wrap="square" lIns="0" tIns="0" rIns="0" bIns="0" rtlCol="0" anchor="t"/>
          <a:lstStyle/>
          <a:p>
            <a:pPr indent="0" marL="0">
              <a:buNone/>
            </a:pPr>
            <a:r>
              <a:rPr lang="en-US" sz="2100" dirty="0">
                <a:solidFill>
                  <a:srgbClr val="1D2A24"/>
                </a:solidFill>
                <a:latin typeface="Calibri" pitchFamily="34" charset="0"/>
                <a:ea typeface="Calibri" pitchFamily="34" charset="-122"/>
                <a:cs typeface="Calibri" pitchFamily="34" charset="-120"/>
              </a:rPr>
              <a:t>We buy the vegetables farmers could not sell.</a:t>
            </a:r>
            <a:endParaRPr lang="en-US" sz="2100" dirty="0"/>
          </a:p>
        </p:txBody>
      </p:sp>
      <p:sp>
        <p:nvSpPr>
          <p:cNvPr id="13" name="Shape 11"/>
          <p:cNvSpPr/>
          <p:nvPr/>
        </p:nvSpPr>
        <p:spPr>
          <a:xfrm>
            <a:off x="640080" y="3703320"/>
            <a:ext cx="5294376" cy="1828800"/>
          </a:xfrm>
          <a:prstGeom prst="rect">
            <a:avLst/>
          </a:prstGeom>
          <a:solidFill>
            <a:srgbClr val="EAF1EC"/>
          </a:solidFill>
          <a:ln w="12700">
            <a:solidFill>
              <a:srgbClr val="EAF1EC"/>
            </a:solidFill>
            <a:prstDash val="solid"/>
          </a:ln>
        </p:spPr>
      </p:sp>
      <p:sp>
        <p:nvSpPr>
          <p:cNvPr id="14" name="Shape 12"/>
          <p:cNvSpPr/>
          <p:nvPr/>
        </p:nvSpPr>
        <p:spPr>
          <a:xfrm>
            <a:off x="914400" y="3977640"/>
            <a:ext cx="502920" cy="502920"/>
          </a:xfrm>
          <a:prstGeom prst="ellipse">
            <a:avLst/>
          </a:prstGeom>
          <a:solidFill>
            <a:srgbClr val="B8821F"/>
          </a:solidFill>
          <a:ln w="12700">
            <a:solidFill>
              <a:srgbClr val="B8821F"/>
            </a:solidFill>
            <a:prstDash val="solid"/>
          </a:ln>
        </p:spPr>
      </p:sp>
      <p:sp>
        <p:nvSpPr>
          <p:cNvPr id="15" name="Text 13"/>
          <p:cNvSpPr txBox="1"/>
          <p:nvPr/>
        </p:nvSpPr>
        <p:spPr>
          <a:xfrm>
            <a:off x="914400" y="3977640"/>
            <a:ext cx="502920" cy="502920"/>
          </a:xfrm>
          <a:prstGeom prst="rect">
            <a:avLst/>
          </a:prstGeom>
          <a:noFill/>
          <a:ln/>
        </p:spPr>
        <p:txBody>
          <a:bodyPr wrap="square" lIns="0" tIns="0" rIns="0" bIns="0" rtlCol="0" anchor="ctr"/>
          <a:lstStyle/>
          <a:p>
            <a:pPr algn="ctr" indent="0" marL="0">
              <a:buNone/>
            </a:pPr>
            <a:r>
              <a:rPr lang="en-US" sz="1800" b="1" dirty="0">
                <a:solidFill>
                  <a:srgbClr val="FFFFFF"/>
                </a:solidFill>
                <a:latin typeface="Cambria" pitchFamily="34" charset="0"/>
                <a:ea typeface="Cambria" pitchFamily="34" charset="-122"/>
                <a:cs typeface="Cambria" pitchFamily="34" charset="-120"/>
              </a:rPr>
              <a:t>3</a:t>
            </a:r>
            <a:endParaRPr lang="en-US" sz="1800" dirty="0"/>
          </a:p>
        </p:txBody>
      </p:sp>
      <p:sp>
        <p:nvSpPr>
          <p:cNvPr id="16" name="Text 14"/>
          <p:cNvSpPr txBox="1"/>
          <p:nvPr/>
        </p:nvSpPr>
        <p:spPr>
          <a:xfrm>
            <a:off x="1645920" y="3931920"/>
            <a:ext cx="4014216" cy="594360"/>
          </a:xfrm>
          <a:prstGeom prst="rect">
            <a:avLst/>
          </a:prstGeom>
          <a:noFill/>
          <a:ln/>
        </p:spPr>
        <p:txBody>
          <a:bodyPr wrap="square" lIns="0" tIns="0" rIns="0" bIns="0" rtlCol="0" anchor="ctr"/>
          <a:lstStyle/>
          <a:p>
            <a:pPr indent="0" marL="0">
              <a:buNone/>
            </a:pPr>
            <a:r>
              <a:rPr lang="en-US" sz="2200" b="1" dirty="0">
                <a:solidFill>
                  <a:srgbClr val="1F4D3A"/>
                </a:solidFill>
                <a:latin typeface="Cambria" pitchFamily="34" charset="0"/>
                <a:ea typeface="Cambria" pitchFamily="34" charset="-122"/>
                <a:cs typeface="Cambria" pitchFamily="34" charset="-120"/>
              </a:rPr>
              <a:t>Behind the scenes</a:t>
            </a:r>
            <a:endParaRPr lang="en-US" sz="2200" dirty="0"/>
          </a:p>
        </p:txBody>
      </p:sp>
      <p:sp>
        <p:nvSpPr>
          <p:cNvPr id="17" name="Text 15"/>
          <p:cNvSpPr txBox="1"/>
          <p:nvPr/>
        </p:nvSpPr>
        <p:spPr>
          <a:xfrm>
            <a:off x="914400" y="4617720"/>
            <a:ext cx="4745736" cy="822960"/>
          </a:xfrm>
          <a:prstGeom prst="rect">
            <a:avLst/>
          </a:prstGeom>
          <a:noFill/>
          <a:ln/>
        </p:spPr>
        <p:txBody>
          <a:bodyPr wrap="square" lIns="0" tIns="0" rIns="0" bIns="0" rtlCol="0" anchor="t"/>
          <a:lstStyle/>
          <a:p>
            <a:pPr indent="0" marL="0">
              <a:buNone/>
            </a:pPr>
            <a:r>
              <a:rPr lang="en-US" sz="2100" dirty="0">
                <a:solidFill>
                  <a:srgbClr val="1D2A24"/>
                </a:solidFill>
                <a:latin typeface="Calibri" pitchFamily="34" charset="0"/>
                <a:ea typeface="Calibri" pitchFamily="34" charset="-122"/>
                <a:cs typeface="Calibri" pitchFamily="34" charset="-120"/>
              </a:rPr>
              <a:t>Drying, grinding, packing.</a:t>
            </a:r>
            <a:endParaRPr lang="en-US" sz="2100" dirty="0"/>
          </a:p>
        </p:txBody>
      </p:sp>
      <p:sp>
        <p:nvSpPr>
          <p:cNvPr id="18" name="Shape 16"/>
          <p:cNvSpPr/>
          <p:nvPr/>
        </p:nvSpPr>
        <p:spPr>
          <a:xfrm>
            <a:off x="6254496" y="3703320"/>
            <a:ext cx="5294376" cy="1828800"/>
          </a:xfrm>
          <a:prstGeom prst="rect">
            <a:avLst/>
          </a:prstGeom>
          <a:solidFill>
            <a:srgbClr val="EAF1EC"/>
          </a:solidFill>
          <a:ln w="12700">
            <a:solidFill>
              <a:srgbClr val="EAF1EC"/>
            </a:solidFill>
            <a:prstDash val="solid"/>
          </a:ln>
        </p:spPr>
      </p:sp>
      <p:sp>
        <p:nvSpPr>
          <p:cNvPr id="19" name="Shape 17"/>
          <p:cNvSpPr/>
          <p:nvPr/>
        </p:nvSpPr>
        <p:spPr>
          <a:xfrm>
            <a:off x="6528816" y="3977640"/>
            <a:ext cx="502920" cy="502920"/>
          </a:xfrm>
          <a:prstGeom prst="ellipse">
            <a:avLst/>
          </a:prstGeom>
          <a:solidFill>
            <a:srgbClr val="B8821F"/>
          </a:solidFill>
          <a:ln w="12700">
            <a:solidFill>
              <a:srgbClr val="B8821F"/>
            </a:solidFill>
            <a:prstDash val="solid"/>
          </a:ln>
        </p:spPr>
      </p:sp>
      <p:sp>
        <p:nvSpPr>
          <p:cNvPr id="20" name="Text 18"/>
          <p:cNvSpPr txBox="1"/>
          <p:nvPr/>
        </p:nvSpPr>
        <p:spPr>
          <a:xfrm>
            <a:off x="6528816" y="3977640"/>
            <a:ext cx="502920" cy="502920"/>
          </a:xfrm>
          <a:prstGeom prst="rect">
            <a:avLst/>
          </a:prstGeom>
          <a:noFill/>
          <a:ln/>
        </p:spPr>
        <p:txBody>
          <a:bodyPr wrap="square" lIns="0" tIns="0" rIns="0" bIns="0" rtlCol="0" anchor="ctr"/>
          <a:lstStyle/>
          <a:p>
            <a:pPr algn="ctr" indent="0" marL="0">
              <a:buNone/>
            </a:pPr>
            <a:r>
              <a:rPr lang="en-US" sz="1800" b="1" dirty="0">
                <a:solidFill>
                  <a:srgbClr val="FFFFFF"/>
                </a:solidFill>
                <a:latin typeface="Cambria" pitchFamily="34" charset="0"/>
                <a:ea typeface="Cambria" pitchFamily="34" charset="-122"/>
                <a:cs typeface="Cambria" pitchFamily="34" charset="-120"/>
              </a:rPr>
              <a:t>4</a:t>
            </a:r>
            <a:endParaRPr lang="en-US" sz="1800" dirty="0"/>
          </a:p>
        </p:txBody>
      </p:sp>
      <p:sp>
        <p:nvSpPr>
          <p:cNvPr id="21" name="Text 19"/>
          <p:cNvSpPr txBox="1"/>
          <p:nvPr/>
        </p:nvSpPr>
        <p:spPr>
          <a:xfrm>
            <a:off x="7260336" y="3931920"/>
            <a:ext cx="4014216" cy="594360"/>
          </a:xfrm>
          <a:prstGeom prst="rect">
            <a:avLst/>
          </a:prstGeom>
          <a:noFill/>
          <a:ln/>
        </p:spPr>
        <p:txBody>
          <a:bodyPr wrap="square" lIns="0" tIns="0" rIns="0" bIns="0" rtlCol="0" anchor="ctr"/>
          <a:lstStyle/>
          <a:p>
            <a:pPr indent="0" marL="0">
              <a:buNone/>
            </a:pPr>
            <a:r>
              <a:rPr lang="en-US" sz="2200" b="1" dirty="0">
                <a:solidFill>
                  <a:srgbClr val="1F4D3A"/>
                </a:solidFill>
                <a:latin typeface="Cambria" pitchFamily="34" charset="0"/>
                <a:ea typeface="Cambria" pitchFamily="34" charset="-122"/>
                <a:cs typeface="Cambria" pitchFamily="34" charset="-120"/>
              </a:rPr>
              <a:t>Variant comparisons</a:t>
            </a:r>
            <a:endParaRPr lang="en-US" sz="2200" dirty="0"/>
          </a:p>
        </p:txBody>
      </p:sp>
      <p:sp>
        <p:nvSpPr>
          <p:cNvPr id="22" name="Text 20"/>
          <p:cNvSpPr txBox="1"/>
          <p:nvPr/>
        </p:nvSpPr>
        <p:spPr>
          <a:xfrm>
            <a:off x="6528816" y="4617720"/>
            <a:ext cx="4745736" cy="822960"/>
          </a:xfrm>
          <a:prstGeom prst="rect">
            <a:avLst/>
          </a:prstGeom>
          <a:noFill/>
          <a:ln/>
        </p:spPr>
        <p:txBody>
          <a:bodyPr wrap="square" lIns="0" tIns="0" rIns="0" bIns="0" rtlCol="0" anchor="t"/>
          <a:lstStyle/>
          <a:p>
            <a:pPr indent="0" marL="0">
              <a:buNone/>
            </a:pPr>
            <a:r>
              <a:rPr lang="en-US" sz="2100" dirty="0">
                <a:solidFill>
                  <a:srgbClr val="1D2A24"/>
                </a:solidFill>
                <a:latin typeface="Calibri" pitchFamily="34" charset="0"/>
                <a:ea typeface="Calibri" pitchFamily="34" charset="-122"/>
                <a:cs typeface="Calibri" pitchFamily="34" charset="-120"/>
              </a:rPr>
              <a:t>Which base do you prefer?</a:t>
            </a:r>
            <a:endParaRPr lang="en-US" sz="2100" dirty="0"/>
          </a:p>
        </p:txBody>
      </p:sp>
      <p:sp>
        <p:nvSpPr>
          <p:cNvPr id="23" name="Text 21"/>
          <p:cNvSpPr txBox="1"/>
          <p:nvPr/>
        </p:nvSpPr>
        <p:spPr>
          <a:xfrm>
            <a:off x="640080" y="5806440"/>
            <a:ext cx="10908792" cy="548640"/>
          </a:xfrm>
          <a:prstGeom prst="rect">
            <a:avLst/>
          </a:prstGeom>
          <a:noFill/>
          <a:ln/>
        </p:spPr>
        <p:txBody>
          <a:bodyPr wrap="square" lIns="0" tIns="0" rIns="0" bIns="0" rtlCol="0" anchor="t"/>
          <a:lstStyle/>
          <a:p>
            <a:pPr indent="0" marL="0">
              <a:buNone/>
            </a:pPr>
            <a:r>
              <a:rPr lang="en-US" sz="1600" i="1" dirty="0">
                <a:solidFill>
                  <a:srgbClr val="5B6B62"/>
                </a:solidFill>
                <a:latin typeface="Calibri" pitchFamily="34" charset="0"/>
                <a:ea typeface="Calibri" pitchFamily="34" charset="-122"/>
                <a:cs typeface="Calibri" pitchFamily="34" charset="-120"/>
              </a:rPr>
              <a:t>Use a small network of micro-influencers with clear briefs. Customer testimonials only with permission and without health promises.</a:t>
            </a:r>
            <a:endParaRPr lang="en-US" sz="1600" dirty="0"/>
          </a:p>
        </p:txBody>
      </p:sp>
      <p:sp>
        <p:nvSpPr>
          <p:cNvPr id="25" name="Slide Number Placeholder 0"/>
          <p:cNvSpPr>
            <a:spLocks noGrp="1"/>
          </p:cNvSpPr>
          <p:nvPr>
            <p:ph type="sldNum" sz="quarter" idx="4294967295"/>
          </p:nvPr>
        </p:nvSpPr>
        <p:spPr>
          <a:xfrm>
            <a:off x="10817352" y="6419088"/>
            <a:ext cx="73152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5B6B62"/>
                </a:solidFill>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1"/>
          <p:cNvSpPr/>
          <p:nvPr>
            <p:ph idx="101" type="title" hasCustomPrompt="1"/>
          </p:nvPr>
        </p:nvSpPr>
        <p:spPr>
          <a:xfrm>
            <a:off x="640080" y="411480"/>
            <a:ext cx="10908792" cy="914400"/>
          </a:xfrm>
          <a:prstGeom prst="rect">
            <a:avLst/>
          </a:prstGeom>
          <a:noFill/>
          <a:ln/>
        </p:spPr>
        <p:txBody>
          <a:bodyPr wrap="square" lIns="0" tIns="0" rIns="0" bIns="0" rtlCol="0" anchor="t"/>
          <a:lstStyle/>
          <a:p>
            <a:pPr algn="l" indent="0" marL="0">
              <a:buNone/>
            </a:pPr>
            <a:r>
              <a:rPr lang="en-US" sz="3400" b="1" dirty="0">
                <a:solidFill>
                  <a:srgbClr val="1F4D3A"/>
                </a:solidFill>
                <a:latin typeface="Cambria" pitchFamily="34" charset="0"/>
                <a:ea typeface="Cambria" pitchFamily="34" charset="-122"/>
                <a:cs typeface="Cambria" pitchFamily="34" charset="-120"/>
              </a:rPr>
              <a:t>Brand brief and first 90 days</a:t>
            </a:r>
            <a:endParaRPr lang="en-US" sz="3400" dirty="0"/>
          </a:p>
        </p:txBody>
      </p:sp>
      <p:sp>
        <p:nvSpPr>
          <p:cNvPr id="3" name="Shape 1"/>
          <p:cNvSpPr/>
          <p:nvPr/>
        </p:nvSpPr>
        <p:spPr>
          <a:xfrm>
            <a:off x="640080" y="1600200"/>
            <a:ext cx="1920240" cy="1188720"/>
          </a:xfrm>
          <a:prstGeom prst="rect">
            <a:avLst/>
          </a:prstGeom>
          <a:solidFill>
            <a:srgbClr val="1F4D3A"/>
          </a:solidFill>
          <a:ln w="12700">
            <a:solidFill>
              <a:srgbClr val="1F4D3A"/>
            </a:solidFill>
            <a:prstDash val="solid"/>
          </a:ln>
        </p:spPr>
      </p:sp>
      <p:sp>
        <p:nvSpPr>
          <p:cNvPr id="4" name="Text 2"/>
          <p:cNvSpPr txBox="1"/>
          <p:nvPr/>
        </p:nvSpPr>
        <p:spPr>
          <a:xfrm>
            <a:off x="640080" y="1737360"/>
            <a:ext cx="1920240" cy="320040"/>
          </a:xfrm>
          <a:prstGeom prst="rect">
            <a:avLst/>
          </a:prstGeom>
          <a:noFill/>
          <a:ln/>
        </p:spPr>
        <p:txBody>
          <a:bodyPr wrap="square" lIns="0" tIns="0" rIns="0" bIns="0" rtlCol="0" anchor="ctr"/>
          <a:lstStyle/>
          <a:p>
            <a:pPr algn="ctr" indent="0" marL="0">
              <a:buNone/>
            </a:pPr>
            <a:r>
              <a:rPr lang="en-US" sz="1300" b="1" spc="200" kern="0" dirty="0">
                <a:solidFill>
                  <a:srgbClr val="E9C46A"/>
                </a:solidFill>
                <a:latin typeface="Calibri" pitchFamily="34" charset="0"/>
                <a:ea typeface="Calibri" pitchFamily="34" charset="-122"/>
                <a:cs typeface="Calibri" pitchFamily="34" charset="-120"/>
              </a:rPr>
              <a:t>EXERCISE</a:t>
            </a:r>
            <a:endParaRPr lang="en-US" sz="1300" dirty="0"/>
          </a:p>
        </p:txBody>
      </p:sp>
      <p:sp>
        <p:nvSpPr>
          <p:cNvPr id="5" name="Text 3"/>
          <p:cNvSpPr txBox="1"/>
          <p:nvPr/>
        </p:nvSpPr>
        <p:spPr>
          <a:xfrm>
            <a:off x="640080" y="2011680"/>
            <a:ext cx="1920240" cy="640080"/>
          </a:xfrm>
          <a:prstGeom prst="rect">
            <a:avLst/>
          </a:prstGeom>
          <a:noFill/>
          <a:ln/>
        </p:spPr>
        <p:txBody>
          <a:bodyPr wrap="square" lIns="0" tIns="0" rIns="0" bIns="0" rtlCol="0" anchor="ctr"/>
          <a:lstStyle/>
          <a:p>
            <a:pPr algn="ctr" indent="0" marL="0">
              <a:buNone/>
            </a:pPr>
            <a:r>
              <a:rPr lang="en-US" sz="2000" b="1" dirty="0">
                <a:solidFill>
                  <a:srgbClr val="FFFFFF"/>
                </a:solidFill>
                <a:latin typeface="Cambria" pitchFamily="34" charset="0"/>
                <a:ea typeface="Cambria" pitchFamily="34" charset="-122"/>
                <a:cs typeface="Cambria" pitchFamily="34" charset="-120"/>
              </a:rPr>
              <a:t>4.1 and 5.1</a:t>
            </a:r>
            <a:endParaRPr lang="en-US" sz="2000" dirty="0"/>
          </a:p>
        </p:txBody>
      </p:sp>
      <p:sp>
        <p:nvSpPr>
          <p:cNvPr id="6" name="Text 4"/>
          <p:cNvSpPr txBox="1"/>
          <p:nvPr/>
        </p:nvSpPr>
        <p:spPr>
          <a:xfrm>
            <a:off x="3566160" y="1600200"/>
            <a:ext cx="7982712" cy="758952"/>
          </a:xfrm>
          <a:prstGeom prst="rect">
            <a:avLst/>
          </a:prstGeom>
          <a:noFill/>
          <a:ln/>
        </p:spPr>
        <p:txBody>
          <a:bodyPr wrap="square" lIns="0" tIns="0" rIns="0" bIns="0" rtlCol="0" anchor="ctr"/>
          <a:lstStyle/>
          <a:p>
            <a:pPr indent="0" marL="0">
              <a:buNone/>
            </a:pPr>
            <a:r>
              <a:rPr lang="en-US" sz="2300" dirty="0">
                <a:solidFill>
                  <a:srgbClr val="1D2A24"/>
                </a:solidFill>
                <a:latin typeface="Calibri" pitchFamily="34" charset="0"/>
                <a:ea typeface="Calibri" pitchFamily="34" charset="-122"/>
                <a:cs typeface="Calibri" pitchFamily="34" charset="-120"/>
              </a:rPr>
              <a:t>Three possible names and a tagline</a:t>
            </a:r>
            <a:endParaRPr lang="en-US" sz="2300" dirty="0"/>
          </a:p>
        </p:txBody>
      </p:sp>
      <p:sp>
        <p:nvSpPr>
          <p:cNvPr id="7" name="Shape 5"/>
          <p:cNvSpPr/>
          <p:nvPr/>
        </p:nvSpPr>
        <p:spPr>
          <a:xfrm>
            <a:off x="2971800" y="1796796"/>
            <a:ext cx="365760" cy="365760"/>
          </a:xfrm>
          <a:prstGeom prst="ellipse">
            <a:avLst/>
          </a:prstGeom>
          <a:solidFill>
            <a:srgbClr val="B8821F"/>
          </a:solidFill>
          <a:ln w="12700">
            <a:solidFill>
              <a:srgbClr val="B8821F"/>
            </a:solidFill>
            <a:prstDash val="solid"/>
          </a:ln>
        </p:spPr>
      </p:sp>
      <p:sp>
        <p:nvSpPr>
          <p:cNvPr id="8" name="Text 6"/>
          <p:cNvSpPr txBox="1"/>
          <p:nvPr/>
        </p:nvSpPr>
        <p:spPr>
          <a:xfrm>
            <a:off x="2971800" y="1796796"/>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mbria" pitchFamily="34" charset="0"/>
                <a:ea typeface="Cambria" pitchFamily="34" charset="-122"/>
                <a:cs typeface="Cambria" pitchFamily="34" charset="-120"/>
              </a:rPr>
              <a:t>1</a:t>
            </a:r>
            <a:endParaRPr lang="en-US" sz="1400" dirty="0"/>
          </a:p>
        </p:txBody>
      </p:sp>
      <p:sp>
        <p:nvSpPr>
          <p:cNvPr id="9" name="Text 7"/>
          <p:cNvSpPr txBox="1"/>
          <p:nvPr/>
        </p:nvSpPr>
        <p:spPr>
          <a:xfrm>
            <a:off x="3566160" y="2468880"/>
            <a:ext cx="7982712" cy="758952"/>
          </a:xfrm>
          <a:prstGeom prst="rect">
            <a:avLst/>
          </a:prstGeom>
          <a:noFill/>
          <a:ln/>
        </p:spPr>
        <p:txBody>
          <a:bodyPr wrap="square" lIns="0" tIns="0" rIns="0" bIns="0" rtlCol="0" anchor="ctr"/>
          <a:lstStyle/>
          <a:p>
            <a:pPr indent="0" marL="0">
              <a:buNone/>
            </a:pPr>
            <a:r>
              <a:rPr lang="en-US" sz="2300" dirty="0">
                <a:solidFill>
                  <a:srgbClr val="1D2A24"/>
                </a:solidFill>
                <a:latin typeface="Calibri" pitchFamily="34" charset="0"/>
                <a:ea typeface="Calibri" pitchFamily="34" charset="-122"/>
                <a:cs typeface="Calibri" pitchFamily="34" charset="-120"/>
              </a:rPr>
              <a:t>Your target customer, and how they should feel eating it</a:t>
            </a:r>
            <a:endParaRPr lang="en-US" sz="2300" dirty="0"/>
          </a:p>
        </p:txBody>
      </p:sp>
      <p:sp>
        <p:nvSpPr>
          <p:cNvPr id="10" name="Shape 8"/>
          <p:cNvSpPr/>
          <p:nvPr/>
        </p:nvSpPr>
        <p:spPr>
          <a:xfrm>
            <a:off x="2971800" y="2665476"/>
            <a:ext cx="365760" cy="365760"/>
          </a:xfrm>
          <a:prstGeom prst="ellipse">
            <a:avLst/>
          </a:prstGeom>
          <a:solidFill>
            <a:srgbClr val="B8821F"/>
          </a:solidFill>
          <a:ln w="12700">
            <a:solidFill>
              <a:srgbClr val="B8821F"/>
            </a:solidFill>
            <a:prstDash val="solid"/>
          </a:ln>
        </p:spPr>
      </p:sp>
      <p:sp>
        <p:nvSpPr>
          <p:cNvPr id="11" name="Text 9"/>
          <p:cNvSpPr txBox="1"/>
          <p:nvPr/>
        </p:nvSpPr>
        <p:spPr>
          <a:xfrm>
            <a:off x="2971800" y="2665476"/>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mbria" pitchFamily="34" charset="0"/>
                <a:ea typeface="Cambria" pitchFamily="34" charset="-122"/>
                <a:cs typeface="Cambria" pitchFamily="34" charset="-120"/>
              </a:rPr>
              <a:t>2</a:t>
            </a:r>
            <a:endParaRPr lang="en-US" sz="1400" dirty="0"/>
          </a:p>
        </p:txBody>
      </p:sp>
      <p:sp>
        <p:nvSpPr>
          <p:cNvPr id="12" name="Text 10"/>
          <p:cNvSpPr txBox="1"/>
          <p:nvPr/>
        </p:nvSpPr>
        <p:spPr>
          <a:xfrm>
            <a:off x="3566160" y="3337560"/>
            <a:ext cx="7982712" cy="758952"/>
          </a:xfrm>
          <a:prstGeom prst="rect">
            <a:avLst/>
          </a:prstGeom>
          <a:noFill/>
          <a:ln/>
        </p:spPr>
        <p:txBody>
          <a:bodyPr wrap="square" lIns="0" tIns="0" rIns="0" bIns="0" rtlCol="0" anchor="ctr"/>
          <a:lstStyle/>
          <a:p>
            <a:pPr indent="0" marL="0">
              <a:buNone/>
            </a:pPr>
            <a:r>
              <a:rPr lang="en-US" sz="2300" dirty="0">
                <a:solidFill>
                  <a:srgbClr val="1D2A24"/>
                </a:solidFill>
                <a:latin typeface="Calibri" pitchFamily="34" charset="0"/>
                <a:ea typeface="Calibri" pitchFamily="34" charset="-122"/>
                <a:cs typeface="Calibri" pitchFamily="34" charset="-120"/>
              </a:rPr>
              <a:t>Masterbrand structure with a short positioning for each variant</a:t>
            </a:r>
            <a:endParaRPr lang="en-US" sz="2300" dirty="0"/>
          </a:p>
        </p:txBody>
      </p:sp>
      <p:sp>
        <p:nvSpPr>
          <p:cNvPr id="13" name="Shape 11"/>
          <p:cNvSpPr/>
          <p:nvPr/>
        </p:nvSpPr>
        <p:spPr>
          <a:xfrm>
            <a:off x="2971800" y="3534156"/>
            <a:ext cx="365760" cy="365760"/>
          </a:xfrm>
          <a:prstGeom prst="ellipse">
            <a:avLst/>
          </a:prstGeom>
          <a:solidFill>
            <a:srgbClr val="B8821F"/>
          </a:solidFill>
          <a:ln w="12700">
            <a:solidFill>
              <a:srgbClr val="B8821F"/>
            </a:solidFill>
            <a:prstDash val="solid"/>
          </a:ln>
        </p:spPr>
      </p:sp>
      <p:sp>
        <p:nvSpPr>
          <p:cNvPr id="14" name="Text 12"/>
          <p:cNvSpPr txBox="1"/>
          <p:nvPr/>
        </p:nvSpPr>
        <p:spPr>
          <a:xfrm>
            <a:off x="2971800" y="3534156"/>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mbria" pitchFamily="34" charset="0"/>
                <a:ea typeface="Cambria" pitchFamily="34" charset="-122"/>
                <a:cs typeface="Cambria" pitchFamily="34" charset="-120"/>
              </a:rPr>
              <a:t>3</a:t>
            </a:r>
            <a:endParaRPr lang="en-US" sz="1400" dirty="0"/>
          </a:p>
        </p:txBody>
      </p:sp>
      <p:sp>
        <p:nvSpPr>
          <p:cNvPr id="15" name="Text 13"/>
          <p:cNvSpPr txBox="1"/>
          <p:nvPr/>
        </p:nvSpPr>
        <p:spPr>
          <a:xfrm>
            <a:off x="3566160" y="4206240"/>
            <a:ext cx="7982712" cy="758952"/>
          </a:xfrm>
          <a:prstGeom prst="rect">
            <a:avLst/>
          </a:prstGeom>
          <a:noFill/>
          <a:ln/>
        </p:spPr>
        <p:txBody>
          <a:bodyPr wrap="square" lIns="0" tIns="0" rIns="0" bIns="0" rtlCol="0" anchor="ctr"/>
          <a:lstStyle/>
          <a:p>
            <a:pPr indent="0" marL="0">
              <a:buNone/>
            </a:pPr>
            <a:r>
              <a:rPr lang="en-US" sz="2300" dirty="0">
                <a:solidFill>
                  <a:srgbClr val="1D2A24"/>
                </a:solidFill>
                <a:latin typeface="Calibri" pitchFamily="34" charset="0"/>
                <a:ea typeface="Calibri" pitchFamily="34" charset="-122"/>
                <a:cs typeface="Calibri" pitchFamily="34" charset="-120"/>
              </a:rPr>
              <a:t>Your first platform, five pieces of content and three micro-influencers</a:t>
            </a:r>
            <a:endParaRPr lang="en-US" sz="2300" dirty="0"/>
          </a:p>
        </p:txBody>
      </p:sp>
      <p:sp>
        <p:nvSpPr>
          <p:cNvPr id="16" name="Shape 14"/>
          <p:cNvSpPr/>
          <p:nvPr/>
        </p:nvSpPr>
        <p:spPr>
          <a:xfrm>
            <a:off x="2971800" y="4402836"/>
            <a:ext cx="365760" cy="365760"/>
          </a:xfrm>
          <a:prstGeom prst="ellipse">
            <a:avLst/>
          </a:prstGeom>
          <a:solidFill>
            <a:srgbClr val="B8821F"/>
          </a:solidFill>
          <a:ln w="12700">
            <a:solidFill>
              <a:srgbClr val="B8821F"/>
            </a:solidFill>
            <a:prstDash val="solid"/>
          </a:ln>
        </p:spPr>
      </p:sp>
      <p:sp>
        <p:nvSpPr>
          <p:cNvPr id="17" name="Text 15"/>
          <p:cNvSpPr txBox="1"/>
          <p:nvPr/>
        </p:nvSpPr>
        <p:spPr>
          <a:xfrm>
            <a:off x="2971800" y="4402836"/>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mbria" pitchFamily="34" charset="0"/>
                <a:ea typeface="Cambria" pitchFamily="34" charset="-122"/>
                <a:cs typeface="Cambria" pitchFamily="34" charset="-120"/>
              </a:rPr>
              <a:t>4</a:t>
            </a:r>
            <a:endParaRPr lang="en-US" sz="1400" dirty="0"/>
          </a:p>
        </p:txBody>
      </p:sp>
      <p:sp>
        <p:nvSpPr>
          <p:cNvPr id="18" name="Text 16"/>
          <p:cNvSpPr txBox="1"/>
          <p:nvPr/>
        </p:nvSpPr>
        <p:spPr>
          <a:xfrm>
            <a:off x="3566160" y="5074920"/>
            <a:ext cx="7982712" cy="758952"/>
          </a:xfrm>
          <a:prstGeom prst="rect">
            <a:avLst/>
          </a:prstGeom>
          <a:noFill/>
          <a:ln/>
        </p:spPr>
        <p:txBody>
          <a:bodyPr wrap="square" lIns="0" tIns="0" rIns="0" bIns="0" rtlCol="0" anchor="ctr"/>
          <a:lstStyle/>
          <a:p>
            <a:pPr indent="0" marL="0">
              <a:buNone/>
            </a:pPr>
            <a:r>
              <a:rPr lang="en-US" sz="2300" dirty="0">
                <a:solidFill>
                  <a:srgbClr val="1D2A24"/>
                </a:solidFill>
                <a:latin typeface="Calibri" pitchFamily="34" charset="0"/>
                <a:ea typeface="Calibri" pitchFamily="34" charset="-122"/>
                <a:cs typeface="Calibri" pitchFamily="34" charset="-120"/>
              </a:rPr>
              <a:t>How you will take orders and receive payment</a:t>
            </a:r>
            <a:endParaRPr lang="en-US" sz="2300" dirty="0"/>
          </a:p>
        </p:txBody>
      </p:sp>
      <p:sp>
        <p:nvSpPr>
          <p:cNvPr id="19" name="Shape 17"/>
          <p:cNvSpPr/>
          <p:nvPr/>
        </p:nvSpPr>
        <p:spPr>
          <a:xfrm>
            <a:off x="2971800" y="5271516"/>
            <a:ext cx="365760" cy="365760"/>
          </a:xfrm>
          <a:prstGeom prst="ellipse">
            <a:avLst/>
          </a:prstGeom>
          <a:solidFill>
            <a:srgbClr val="B8821F"/>
          </a:solidFill>
          <a:ln w="12700">
            <a:solidFill>
              <a:srgbClr val="B8821F"/>
            </a:solidFill>
            <a:prstDash val="solid"/>
          </a:ln>
        </p:spPr>
      </p:sp>
      <p:sp>
        <p:nvSpPr>
          <p:cNvPr id="20" name="Text 18"/>
          <p:cNvSpPr txBox="1"/>
          <p:nvPr/>
        </p:nvSpPr>
        <p:spPr>
          <a:xfrm>
            <a:off x="2971800" y="5271516"/>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mbria" pitchFamily="34" charset="0"/>
                <a:ea typeface="Cambria" pitchFamily="34" charset="-122"/>
                <a:cs typeface="Cambria" pitchFamily="34" charset="-120"/>
              </a:rPr>
              <a:t>5</a:t>
            </a:r>
            <a:endParaRPr lang="en-US" sz="1400" dirty="0"/>
          </a:p>
        </p:txBody>
      </p:sp>
      <p:sp>
        <p:nvSpPr>
          <p:cNvPr id="25" name="Slide Number Placeholder 0"/>
          <p:cNvSpPr>
            <a:spLocks noGrp="1"/>
          </p:cNvSpPr>
          <p:nvPr>
            <p:ph type="sldNum" sz="quarter" idx="4294967295"/>
          </p:nvPr>
        </p:nvSpPr>
        <p:spPr>
          <a:xfrm>
            <a:off x="10817352" y="6419088"/>
            <a:ext cx="73152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5B6B62"/>
                </a:solidFill>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Shape 0"/>
          <p:cNvSpPr/>
          <p:nvPr/>
        </p:nvSpPr>
        <p:spPr>
          <a:xfrm>
            <a:off x="822960" y="2103120"/>
            <a:ext cx="2011680" cy="2011680"/>
          </a:xfrm>
          <a:prstGeom prst="ellipse">
            <a:avLst/>
          </a:prstGeom>
          <a:solidFill>
            <a:srgbClr val="B8821F"/>
          </a:solidFill>
          <a:ln w="12700">
            <a:solidFill>
              <a:srgbClr val="B8821F"/>
            </a:solidFill>
            <a:prstDash val="solid"/>
          </a:ln>
        </p:spPr>
      </p:sp>
      <p:sp>
        <p:nvSpPr>
          <p:cNvPr id="3" name="Text 1"/>
          <p:cNvSpPr txBox="1"/>
          <p:nvPr/>
        </p:nvSpPr>
        <p:spPr>
          <a:xfrm>
            <a:off x="822960" y="2103120"/>
            <a:ext cx="2011680" cy="2011680"/>
          </a:xfrm>
          <a:prstGeom prst="rect">
            <a:avLst/>
          </a:prstGeom>
          <a:noFill/>
          <a:ln/>
        </p:spPr>
        <p:txBody>
          <a:bodyPr wrap="square" lIns="0" tIns="0" rIns="0" bIns="0" rtlCol="0" anchor="ctr"/>
          <a:lstStyle/>
          <a:p>
            <a:pPr algn="ctr" indent="0" marL="0">
              <a:buNone/>
            </a:pPr>
            <a:r>
              <a:rPr lang="en-US" sz="8000" b="1" dirty="0">
                <a:solidFill>
                  <a:srgbClr val="FFFFFF"/>
                </a:solidFill>
                <a:latin typeface="Cambria" pitchFamily="34" charset="0"/>
                <a:ea typeface="Cambria" pitchFamily="34" charset="-122"/>
                <a:cs typeface="Cambria" pitchFamily="34" charset="-120"/>
              </a:rPr>
              <a:t>5</a:t>
            </a:r>
            <a:endParaRPr lang="en-US" sz="8000" dirty="0"/>
          </a:p>
        </p:txBody>
      </p:sp>
      <p:sp>
        <p:nvSpPr>
          <p:cNvPr id="4" name="Text 2"/>
          <p:cNvSpPr txBox="1"/>
          <p:nvPr/>
        </p:nvSpPr>
        <p:spPr>
          <a:xfrm>
            <a:off x="3291840" y="2011680"/>
            <a:ext cx="8046720" cy="1554480"/>
          </a:xfrm>
          <a:prstGeom prst="rect">
            <a:avLst/>
          </a:prstGeom>
          <a:noFill/>
          <a:ln/>
        </p:spPr>
        <p:txBody>
          <a:bodyPr wrap="square" lIns="0" tIns="0" rIns="0" bIns="0" rtlCol="0" anchor="b"/>
          <a:lstStyle/>
          <a:p>
            <a:pPr indent="0" marL="0">
              <a:buNone/>
            </a:pPr>
            <a:r>
              <a:rPr lang="en-US" sz="4400" b="1" dirty="0">
                <a:solidFill>
                  <a:srgbClr val="FFFFFF"/>
                </a:solidFill>
                <a:latin typeface="Cambria" pitchFamily="34" charset="0"/>
                <a:ea typeface="Cambria" pitchFamily="34" charset="-122"/>
                <a:cs typeface="Cambria" pitchFamily="34" charset="-120"/>
              </a:rPr>
              <a:t>Compliance and the numbers</a:t>
            </a:r>
            <a:endParaRPr lang="en-US" sz="4400" dirty="0"/>
          </a:p>
        </p:txBody>
      </p:sp>
      <p:sp>
        <p:nvSpPr>
          <p:cNvPr id="5" name="Text 3"/>
          <p:cNvSpPr txBox="1"/>
          <p:nvPr/>
        </p:nvSpPr>
        <p:spPr>
          <a:xfrm>
            <a:off x="3291840" y="3657600"/>
            <a:ext cx="8046720" cy="731520"/>
          </a:xfrm>
          <a:prstGeom prst="rect">
            <a:avLst/>
          </a:prstGeom>
          <a:noFill/>
          <a:ln/>
        </p:spPr>
        <p:txBody>
          <a:bodyPr wrap="square" lIns="0" tIns="0" rIns="0" bIns="0" rtlCol="0" anchor="t"/>
          <a:lstStyle/>
          <a:p>
            <a:pPr indent="0" marL="0">
              <a:buNone/>
            </a:pPr>
            <a:r>
              <a:rPr lang="en-US" sz="2400" dirty="0">
                <a:solidFill>
                  <a:srgbClr val="DCEBE2"/>
                </a:solidFill>
                <a:latin typeface="Calibri" pitchFamily="34" charset="0"/>
                <a:ea typeface="Calibri" pitchFamily="34" charset="-122"/>
                <a:cs typeface="Calibri" pitchFamily="34" charset="-120"/>
              </a:rPr>
              <a:t>What to check before you sell</a:t>
            </a:r>
            <a:endParaRPr lang="en-US" sz="2400" dirty="0"/>
          </a:p>
        </p:txBody>
      </p:sp>
      <p:sp>
        <p:nvSpPr>
          <p:cNvPr id="6" name="Text 4"/>
          <p:cNvSpPr txBox="1"/>
          <p:nvPr/>
        </p:nvSpPr>
        <p:spPr>
          <a:xfrm>
            <a:off x="3291840" y="4572000"/>
            <a:ext cx="7315200" cy="365760"/>
          </a:xfrm>
          <a:prstGeom prst="rect">
            <a:avLst/>
          </a:prstGeom>
          <a:noFill/>
          <a:ln/>
        </p:spPr>
        <p:txBody>
          <a:bodyPr wrap="square" lIns="0" tIns="0" rIns="0" bIns="0" rtlCol="0" anchor="ctr"/>
          <a:lstStyle/>
          <a:p>
            <a:pPr indent="0" marL="0">
              <a:buNone/>
            </a:pPr>
            <a:r>
              <a:rPr lang="en-US" sz="1600" b="1" dirty="0">
                <a:solidFill>
                  <a:srgbClr val="E9C46A"/>
                </a:solidFill>
                <a:latin typeface="Calibri" pitchFamily="34" charset="0"/>
                <a:ea typeface="Calibri" pitchFamily="34" charset="-122"/>
                <a:cs typeface="Calibri" pitchFamily="34" charset="-120"/>
              </a:rPr>
              <a:t>Parts 7 and 8</a:t>
            </a:r>
            <a:endParaRPr lang="en-US" sz="16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1"/>
          <p:cNvSpPr/>
          <p:nvPr>
            <p:ph idx="101" type="title" hasCustomPrompt="1"/>
          </p:nvPr>
        </p:nvSpPr>
        <p:spPr>
          <a:xfrm>
            <a:off x="640080" y="411480"/>
            <a:ext cx="10908792" cy="914400"/>
          </a:xfrm>
          <a:prstGeom prst="rect">
            <a:avLst/>
          </a:prstGeom>
          <a:noFill/>
          <a:ln/>
        </p:spPr>
        <p:txBody>
          <a:bodyPr wrap="square" lIns="0" tIns="0" rIns="0" bIns="0" rtlCol="0" anchor="t"/>
          <a:lstStyle/>
          <a:p>
            <a:pPr algn="l" indent="0" marL="0">
              <a:buNone/>
            </a:pPr>
            <a:r>
              <a:rPr lang="en-US" sz="3400" b="1" dirty="0">
                <a:solidFill>
                  <a:srgbClr val="1F4D3A"/>
                </a:solidFill>
                <a:latin typeface="Cambria" pitchFamily="34" charset="0"/>
                <a:ea typeface="Cambria" pitchFamily="34" charset="-122"/>
                <a:cs typeface="Cambria" pitchFamily="34" charset="-120"/>
              </a:rPr>
              <a:t>Registration comes before sale (Ghana as an example)</a:t>
            </a:r>
            <a:endParaRPr lang="en-US" sz="3400" dirty="0"/>
          </a:p>
        </p:txBody>
      </p:sp>
      <p:sp>
        <p:nvSpPr>
          <p:cNvPr id="3" name="Shape 1"/>
          <p:cNvSpPr/>
          <p:nvPr/>
        </p:nvSpPr>
        <p:spPr>
          <a:xfrm>
            <a:off x="640080" y="1645920"/>
            <a:ext cx="10908792" cy="3840480"/>
          </a:xfrm>
          <a:prstGeom prst="rect">
            <a:avLst/>
          </a:prstGeom>
          <a:solidFill>
            <a:srgbClr val="FBF1E3"/>
          </a:solidFill>
          <a:ln w="12700">
            <a:solidFill>
              <a:srgbClr val="FBF1E3"/>
            </a:solidFill>
            <a:prstDash val="solid"/>
          </a:ln>
        </p:spPr>
      </p:sp>
      <p:sp>
        <p:nvSpPr>
          <p:cNvPr id="4" name="Shape 2"/>
          <p:cNvSpPr/>
          <p:nvPr/>
        </p:nvSpPr>
        <p:spPr>
          <a:xfrm>
            <a:off x="1097280" y="2011680"/>
            <a:ext cx="822960" cy="822960"/>
          </a:xfrm>
          <a:prstGeom prst="ellipse">
            <a:avLst/>
          </a:prstGeom>
          <a:solidFill>
            <a:srgbClr val="B8821F"/>
          </a:solidFill>
          <a:ln w="12700">
            <a:solidFill>
              <a:srgbClr val="B8821F"/>
            </a:solidFill>
            <a:prstDash val="solid"/>
          </a:ln>
        </p:spPr>
      </p:sp>
      <p:sp>
        <p:nvSpPr>
          <p:cNvPr id="5" name="Text 3"/>
          <p:cNvSpPr txBox="1"/>
          <p:nvPr/>
        </p:nvSpPr>
        <p:spPr>
          <a:xfrm>
            <a:off x="1097280" y="2011680"/>
            <a:ext cx="822960" cy="822960"/>
          </a:xfrm>
          <a:prstGeom prst="rect">
            <a:avLst/>
          </a:prstGeom>
          <a:noFill/>
          <a:ln/>
        </p:spPr>
        <p:txBody>
          <a:bodyPr wrap="square" lIns="0" tIns="0" rIns="0" bIns="0" rtlCol="0" anchor="ctr"/>
          <a:lstStyle/>
          <a:p>
            <a:pPr algn="ctr" indent="0" marL="0">
              <a:buNone/>
            </a:pPr>
            <a:r>
              <a:rPr lang="en-US" sz="4000" b="1" dirty="0">
                <a:solidFill>
                  <a:srgbClr val="FFFFFF"/>
                </a:solidFill>
                <a:latin typeface="Cambria" pitchFamily="34" charset="0"/>
                <a:ea typeface="Cambria" pitchFamily="34" charset="-122"/>
                <a:cs typeface="Cambria" pitchFamily="34" charset="-120"/>
              </a:rPr>
              <a:t>!</a:t>
            </a:r>
            <a:endParaRPr lang="en-US" sz="4000" dirty="0"/>
          </a:p>
        </p:txBody>
      </p:sp>
      <p:sp>
        <p:nvSpPr>
          <p:cNvPr id="6" name="Text 4"/>
          <p:cNvSpPr txBox="1"/>
          <p:nvPr/>
        </p:nvSpPr>
        <p:spPr>
          <a:xfrm>
            <a:off x="2377440" y="1920240"/>
            <a:ext cx="8622792" cy="3383280"/>
          </a:xfrm>
          <a:prstGeom prst="rect">
            <a:avLst/>
          </a:prstGeom>
          <a:noFill/>
          <a:ln/>
        </p:spPr>
        <p:txBody>
          <a:bodyPr wrap="square" lIns="0" tIns="0" rIns="0" bIns="0" rtlCol="0" anchor="ctr"/>
          <a:lstStyle/>
          <a:p>
            <a:pPr indent="0" marL="0">
              <a:buNone/>
            </a:pPr>
            <a:r>
              <a:rPr lang="en-US" sz="2600" dirty="0">
                <a:solidFill>
                  <a:srgbClr val="1D2A24"/>
                </a:solidFill>
                <a:latin typeface="Calibri" pitchFamily="34" charset="0"/>
                <a:ea typeface="Calibri" pitchFamily="34" charset="-122"/>
                <a:cs typeface="Calibri" pitchFamily="34" charset="-120"/>
              </a:rPr>
              <a:t>Ghana's Public Health Act, 2012 (Act 851), says food must be registered with the Food and Drugs Authority before it is made for sale, distributed or sold. Steps, forms, fees and timelines change. Always confirm the current requirements with FDA Ghana.</a:t>
            </a:r>
            <a:endParaRPr lang="en-US" sz="2600" dirty="0"/>
          </a:p>
        </p:txBody>
      </p:sp>
      <p:sp>
        <p:nvSpPr>
          <p:cNvPr id="25" name="Slide Number Placeholder 0"/>
          <p:cNvSpPr>
            <a:spLocks noGrp="1"/>
          </p:cNvSpPr>
          <p:nvPr>
            <p:ph type="sldNum" sz="quarter" idx="4294967295"/>
          </p:nvPr>
        </p:nvSpPr>
        <p:spPr>
          <a:xfrm>
            <a:off x="10817352" y="6419088"/>
            <a:ext cx="73152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5B6B62"/>
                </a:solidFill>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1"/>
          <p:cNvSpPr/>
          <p:nvPr>
            <p:ph idx="101" type="title" hasCustomPrompt="1"/>
          </p:nvPr>
        </p:nvSpPr>
        <p:spPr>
          <a:xfrm>
            <a:off x="640080" y="411480"/>
            <a:ext cx="10908792" cy="914400"/>
          </a:xfrm>
          <a:prstGeom prst="rect">
            <a:avLst/>
          </a:prstGeom>
          <a:noFill/>
          <a:ln/>
        </p:spPr>
        <p:txBody>
          <a:bodyPr wrap="square" lIns="0" tIns="0" rIns="0" bIns="0" rtlCol="0" anchor="t"/>
          <a:lstStyle/>
          <a:p>
            <a:pPr algn="l" indent="0" marL="0">
              <a:buNone/>
            </a:pPr>
            <a:r>
              <a:rPr lang="en-US" sz="3400" b="1" dirty="0">
                <a:solidFill>
                  <a:srgbClr val="1F4D3A"/>
                </a:solidFill>
                <a:latin typeface="Cambria" pitchFamily="34" charset="0"/>
                <a:ea typeface="Cambria" pitchFamily="34" charset="-122"/>
                <a:cs typeface="Cambria" pitchFamily="34" charset="-120"/>
              </a:rPr>
              <a:t>What the regulator may ask for</a:t>
            </a:r>
            <a:endParaRPr lang="en-US" sz="3400" dirty="0"/>
          </a:p>
        </p:txBody>
      </p:sp>
      <p:sp>
        <p:nvSpPr>
          <p:cNvPr id="3" name="Shape 1"/>
          <p:cNvSpPr/>
          <p:nvPr/>
        </p:nvSpPr>
        <p:spPr>
          <a:xfrm>
            <a:off x="640080" y="1673352"/>
            <a:ext cx="329184" cy="329184"/>
          </a:xfrm>
          <a:prstGeom prst="rect">
            <a:avLst/>
          </a:prstGeom>
          <a:solidFill>
            <a:srgbClr val="FFFFFF"/>
          </a:solidFill>
          <a:ln w="25400">
            <a:solidFill>
              <a:srgbClr val="2F6B50"/>
            </a:solidFill>
            <a:prstDash val="solid"/>
          </a:ln>
        </p:spPr>
      </p:sp>
      <p:sp>
        <p:nvSpPr>
          <p:cNvPr id="4" name="Text 2"/>
          <p:cNvSpPr txBox="1"/>
          <p:nvPr/>
        </p:nvSpPr>
        <p:spPr>
          <a:xfrm>
            <a:off x="1143000" y="1600200"/>
            <a:ext cx="10177272" cy="502920"/>
          </a:xfrm>
          <a:prstGeom prst="rect">
            <a:avLst/>
          </a:prstGeom>
          <a:noFill/>
          <a:ln/>
        </p:spPr>
        <p:txBody>
          <a:bodyPr wrap="square" lIns="0" tIns="0" rIns="0" bIns="0" rtlCol="0" anchor="ctr"/>
          <a:lstStyle/>
          <a:p>
            <a:pPr indent="0" marL="0">
              <a:buNone/>
            </a:pPr>
            <a:r>
              <a:rPr lang="en-US" sz="1900" dirty="0">
                <a:solidFill>
                  <a:srgbClr val="1D2A24"/>
                </a:solidFill>
                <a:latin typeface="Calibri" pitchFamily="34" charset="0"/>
                <a:ea typeface="Calibri" pitchFamily="34" charset="-122"/>
                <a:cs typeface="Calibri" pitchFamily="34" charset="-120"/>
              </a:rPr>
              <a:t>Application form and a letter to the Chief Executive Officer</a:t>
            </a:r>
            <a:endParaRPr lang="en-US" sz="1900" dirty="0"/>
          </a:p>
        </p:txBody>
      </p:sp>
      <p:sp>
        <p:nvSpPr>
          <p:cNvPr id="5" name="Shape 3"/>
          <p:cNvSpPr/>
          <p:nvPr/>
        </p:nvSpPr>
        <p:spPr>
          <a:xfrm>
            <a:off x="640080" y="2386584"/>
            <a:ext cx="329184" cy="329184"/>
          </a:xfrm>
          <a:prstGeom prst="rect">
            <a:avLst/>
          </a:prstGeom>
          <a:solidFill>
            <a:srgbClr val="FFFFFF"/>
          </a:solidFill>
          <a:ln w="25400">
            <a:solidFill>
              <a:srgbClr val="2F6B50"/>
            </a:solidFill>
            <a:prstDash val="solid"/>
          </a:ln>
        </p:spPr>
      </p:sp>
      <p:sp>
        <p:nvSpPr>
          <p:cNvPr id="6" name="Text 4"/>
          <p:cNvSpPr txBox="1"/>
          <p:nvPr/>
        </p:nvSpPr>
        <p:spPr>
          <a:xfrm>
            <a:off x="1143000" y="2313432"/>
            <a:ext cx="10177272" cy="502920"/>
          </a:xfrm>
          <a:prstGeom prst="rect">
            <a:avLst/>
          </a:prstGeom>
          <a:noFill/>
          <a:ln/>
        </p:spPr>
        <p:txBody>
          <a:bodyPr wrap="square" lIns="0" tIns="0" rIns="0" bIns="0" rtlCol="0" anchor="ctr"/>
          <a:lstStyle/>
          <a:p>
            <a:pPr indent="0" marL="0">
              <a:buNone/>
            </a:pPr>
            <a:r>
              <a:rPr lang="en-US" sz="1900" dirty="0">
                <a:solidFill>
                  <a:srgbClr val="1D2A24"/>
                </a:solidFill>
                <a:latin typeface="Calibri" pitchFamily="34" charset="0"/>
                <a:ea typeface="Calibri" pitchFamily="34" charset="-122"/>
                <a:cs typeface="Calibri" pitchFamily="34" charset="-120"/>
              </a:rPr>
              <a:t>Business registration certificate</a:t>
            </a:r>
            <a:endParaRPr lang="en-US" sz="1900" dirty="0"/>
          </a:p>
        </p:txBody>
      </p:sp>
      <p:sp>
        <p:nvSpPr>
          <p:cNvPr id="7" name="Shape 5"/>
          <p:cNvSpPr/>
          <p:nvPr/>
        </p:nvSpPr>
        <p:spPr>
          <a:xfrm>
            <a:off x="640080" y="3099816"/>
            <a:ext cx="329184" cy="329184"/>
          </a:xfrm>
          <a:prstGeom prst="rect">
            <a:avLst/>
          </a:prstGeom>
          <a:solidFill>
            <a:srgbClr val="FFFFFF"/>
          </a:solidFill>
          <a:ln w="25400">
            <a:solidFill>
              <a:srgbClr val="2F6B50"/>
            </a:solidFill>
            <a:prstDash val="solid"/>
          </a:ln>
        </p:spPr>
      </p:sp>
      <p:sp>
        <p:nvSpPr>
          <p:cNvPr id="8" name="Text 6"/>
          <p:cNvSpPr txBox="1"/>
          <p:nvPr/>
        </p:nvSpPr>
        <p:spPr>
          <a:xfrm>
            <a:off x="1143000" y="3026664"/>
            <a:ext cx="10177272" cy="502920"/>
          </a:xfrm>
          <a:prstGeom prst="rect">
            <a:avLst/>
          </a:prstGeom>
          <a:noFill/>
          <a:ln/>
        </p:spPr>
        <p:txBody>
          <a:bodyPr wrap="square" lIns="0" tIns="0" rIns="0" bIns="0" rtlCol="0" anchor="ctr"/>
          <a:lstStyle/>
          <a:p>
            <a:pPr indent="0" marL="0">
              <a:buNone/>
            </a:pPr>
            <a:r>
              <a:rPr lang="en-US" sz="1900" dirty="0">
                <a:solidFill>
                  <a:srgbClr val="1D2A24"/>
                </a:solidFill>
                <a:latin typeface="Calibri" pitchFamily="34" charset="0"/>
                <a:ea typeface="Calibri" pitchFamily="34" charset="-122"/>
                <a:cs typeface="Calibri" pitchFamily="34" charset="-120"/>
              </a:rPr>
              <a:t>A certificate of analysis for each product and each variant</a:t>
            </a:r>
            <a:endParaRPr lang="en-US" sz="1900" dirty="0"/>
          </a:p>
        </p:txBody>
      </p:sp>
      <p:sp>
        <p:nvSpPr>
          <p:cNvPr id="9" name="Shape 7"/>
          <p:cNvSpPr/>
          <p:nvPr/>
        </p:nvSpPr>
        <p:spPr>
          <a:xfrm>
            <a:off x="640080" y="3813048"/>
            <a:ext cx="329184" cy="329184"/>
          </a:xfrm>
          <a:prstGeom prst="rect">
            <a:avLst/>
          </a:prstGeom>
          <a:solidFill>
            <a:srgbClr val="FFFFFF"/>
          </a:solidFill>
          <a:ln w="25400">
            <a:solidFill>
              <a:srgbClr val="2F6B50"/>
            </a:solidFill>
            <a:prstDash val="solid"/>
          </a:ln>
        </p:spPr>
      </p:sp>
      <p:sp>
        <p:nvSpPr>
          <p:cNvPr id="10" name="Text 8"/>
          <p:cNvSpPr txBox="1"/>
          <p:nvPr/>
        </p:nvSpPr>
        <p:spPr>
          <a:xfrm>
            <a:off x="1143000" y="3739896"/>
            <a:ext cx="10177272" cy="502920"/>
          </a:xfrm>
          <a:prstGeom prst="rect">
            <a:avLst/>
          </a:prstGeom>
          <a:noFill/>
          <a:ln/>
        </p:spPr>
        <p:txBody>
          <a:bodyPr wrap="square" lIns="0" tIns="0" rIns="0" bIns="0" rtlCol="0" anchor="ctr"/>
          <a:lstStyle/>
          <a:p>
            <a:pPr indent="0" marL="0">
              <a:buNone/>
            </a:pPr>
            <a:r>
              <a:rPr lang="en-US" sz="1900" dirty="0">
                <a:solidFill>
                  <a:srgbClr val="1D2A24"/>
                </a:solidFill>
                <a:latin typeface="Calibri" pitchFamily="34" charset="0"/>
                <a:ea typeface="Calibri" pitchFamily="34" charset="-122"/>
                <a:cs typeface="Calibri" pitchFamily="34" charset="-120"/>
              </a:rPr>
              <a:t>Evidence for health, nutrition or comparative claims</a:t>
            </a:r>
            <a:endParaRPr lang="en-US" sz="1900" dirty="0"/>
          </a:p>
        </p:txBody>
      </p:sp>
      <p:sp>
        <p:nvSpPr>
          <p:cNvPr id="11" name="Shape 9"/>
          <p:cNvSpPr/>
          <p:nvPr/>
        </p:nvSpPr>
        <p:spPr>
          <a:xfrm>
            <a:off x="640080" y="4526280"/>
            <a:ext cx="329184" cy="329184"/>
          </a:xfrm>
          <a:prstGeom prst="rect">
            <a:avLst/>
          </a:prstGeom>
          <a:solidFill>
            <a:srgbClr val="FFFFFF"/>
          </a:solidFill>
          <a:ln w="25400">
            <a:solidFill>
              <a:srgbClr val="2F6B50"/>
            </a:solidFill>
            <a:prstDash val="solid"/>
          </a:ln>
        </p:spPr>
      </p:sp>
      <p:sp>
        <p:nvSpPr>
          <p:cNvPr id="12" name="Text 10"/>
          <p:cNvSpPr txBox="1"/>
          <p:nvPr/>
        </p:nvSpPr>
        <p:spPr>
          <a:xfrm>
            <a:off x="1143000" y="4453128"/>
            <a:ext cx="10177272" cy="502920"/>
          </a:xfrm>
          <a:prstGeom prst="rect">
            <a:avLst/>
          </a:prstGeom>
          <a:noFill/>
          <a:ln/>
        </p:spPr>
        <p:txBody>
          <a:bodyPr wrap="square" lIns="0" tIns="0" rIns="0" bIns="0" rtlCol="0" anchor="ctr"/>
          <a:lstStyle/>
          <a:p>
            <a:pPr indent="0" marL="0">
              <a:buNone/>
            </a:pPr>
            <a:r>
              <a:rPr lang="en-US" sz="1900" dirty="0">
                <a:solidFill>
                  <a:srgbClr val="1D2A24"/>
                </a:solidFill>
                <a:latin typeface="Calibri" pitchFamily="34" charset="0"/>
                <a:ea typeface="Calibri" pitchFamily="34" charset="-122"/>
                <a:cs typeface="Calibri" pitchFamily="34" charset="-120"/>
              </a:rPr>
              <a:t>Samples, as the sample schedule requires</a:t>
            </a:r>
            <a:endParaRPr lang="en-US" sz="1900" dirty="0"/>
          </a:p>
        </p:txBody>
      </p:sp>
      <p:sp>
        <p:nvSpPr>
          <p:cNvPr id="13" name="Shape 11"/>
          <p:cNvSpPr/>
          <p:nvPr/>
        </p:nvSpPr>
        <p:spPr>
          <a:xfrm>
            <a:off x="640080" y="5239512"/>
            <a:ext cx="329184" cy="329184"/>
          </a:xfrm>
          <a:prstGeom prst="rect">
            <a:avLst/>
          </a:prstGeom>
          <a:solidFill>
            <a:srgbClr val="FFFFFF"/>
          </a:solidFill>
          <a:ln w="25400">
            <a:solidFill>
              <a:srgbClr val="2F6B50"/>
            </a:solidFill>
            <a:prstDash val="solid"/>
          </a:ln>
        </p:spPr>
      </p:sp>
      <p:sp>
        <p:nvSpPr>
          <p:cNvPr id="14" name="Text 12"/>
          <p:cNvSpPr txBox="1"/>
          <p:nvPr/>
        </p:nvSpPr>
        <p:spPr>
          <a:xfrm>
            <a:off x="1143000" y="5166360"/>
            <a:ext cx="10177272" cy="502920"/>
          </a:xfrm>
          <a:prstGeom prst="rect">
            <a:avLst/>
          </a:prstGeom>
          <a:noFill/>
          <a:ln/>
        </p:spPr>
        <p:txBody>
          <a:bodyPr wrap="square" lIns="0" tIns="0" rIns="0" bIns="0" rtlCol="0" anchor="ctr"/>
          <a:lstStyle/>
          <a:p>
            <a:pPr indent="0" marL="0">
              <a:buNone/>
            </a:pPr>
            <a:r>
              <a:rPr lang="en-US" sz="1900" dirty="0">
                <a:solidFill>
                  <a:srgbClr val="1D2A24"/>
                </a:solidFill>
                <a:latin typeface="Calibri" pitchFamily="34" charset="0"/>
                <a:ea typeface="Calibri" pitchFamily="34" charset="-122"/>
                <a:cs typeface="Calibri" pitchFamily="34" charset="-120"/>
              </a:rPr>
              <a:t>Payment of the fee</a:t>
            </a:r>
            <a:endParaRPr lang="en-US" sz="1900" dirty="0"/>
          </a:p>
        </p:txBody>
      </p:sp>
      <p:sp>
        <p:nvSpPr>
          <p:cNvPr id="15" name="Text 13"/>
          <p:cNvSpPr txBox="1"/>
          <p:nvPr/>
        </p:nvSpPr>
        <p:spPr>
          <a:xfrm>
            <a:off x="640080" y="5806440"/>
            <a:ext cx="10908792" cy="548640"/>
          </a:xfrm>
          <a:prstGeom prst="rect">
            <a:avLst/>
          </a:prstGeom>
          <a:noFill/>
          <a:ln/>
        </p:spPr>
        <p:txBody>
          <a:bodyPr wrap="square" lIns="0" tIns="0" rIns="0" bIns="0" rtlCol="0" anchor="t"/>
          <a:lstStyle/>
          <a:p>
            <a:pPr indent="0" marL="0">
              <a:buNone/>
            </a:pPr>
            <a:r>
              <a:rPr lang="en-US" sz="1600" i="1" dirty="0">
                <a:solidFill>
                  <a:srgbClr val="5B6B62"/>
                </a:solidFill>
                <a:latin typeface="Calibri" pitchFamily="34" charset="0"/>
                <a:ea typeface="Calibri" pitchFamily="34" charset="-122"/>
                <a:cs typeface="Calibri" pitchFamily="34" charset="-120"/>
              </a:rPr>
              <a:t>A list of things to ask about, as published when the module was prepared. Check the current set.</a:t>
            </a:r>
            <a:endParaRPr lang="en-US" sz="1600" dirty="0"/>
          </a:p>
        </p:txBody>
      </p:sp>
      <p:sp>
        <p:nvSpPr>
          <p:cNvPr id="25" name="Slide Number Placeholder 0"/>
          <p:cNvSpPr>
            <a:spLocks noGrp="1"/>
          </p:cNvSpPr>
          <p:nvPr>
            <p:ph type="sldNum" sz="quarter" idx="4294967295"/>
          </p:nvPr>
        </p:nvSpPr>
        <p:spPr>
          <a:xfrm>
            <a:off x="10817352" y="6419088"/>
            <a:ext cx="73152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5B6B62"/>
                </a:solidFill>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1"/>
          <p:cNvSpPr/>
          <p:nvPr>
            <p:ph idx="101" type="title" hasCustomPrompt="1"/>
          </p:nvPr>
        </p:nvSpPr>
        <p:spPr>
          <a:xfrm>
            <a:off x="640080" y="411480"/>
            <a:ext cx="10908792" cy="914400"/>
          </a:xfrm>
          <a:prstGeom prst="rect">
            <a:avLst/>
          </a:prstGeom>
          <a:noFill/>
          <a:ln/>
        </p:spPr>
        <p:txBody>
          <a:bodyPr wrap="square" lIns="0" tIns="0" rIns="0" bIns="0" rtlCol="0" anchor="t"/>
          <a:lstStyle/>
          <a:p>
            <a:pPr algn="l" indent="0" marL="0">
              <a:buNone/>
            </a:pPr>
            <a:r>
              <a:rPr lang="en-US" sz="3400" b="1" dirty="0">
                <a:solidFill>
                  <a:srgbClr val="1F4D3A"/>
                </a:solidFill>
                <a:latin typeface="Cambria" pitchFamily="34" charset="0"/>
                <a:ea typeface="Cambria" pitchFamily="34" charset="-122"/>
                <a:cs typeface="Cambria" pitchFamily="34" charset="-120"/>
              </a:rPr>
              <a:t>What a label must show</a:t>
            </a:r>
            <a:endParaRPr lang="en-US" sz="3400" dirty="0"/>
          </a:p>
        </p:txBody>
      </p:sp>
      <p:sp>
        <p:nvSpPr>
          <p:cNvPr id="3" name="Shape 1"/>
          <p:cNvSpPr/>
          <p:nvPr/>
        </p:nvSpPr>
        <p:spPr>
          <a:xfrm>
            <a:off x="640080" y="1673352"/>
            <a:ext cx="329184" cy="329184"/>
          </a:xfrm>
          <a:prstGeom prst="rect">
            <a:avLst/>
          </a:prstGeom>
          <a:solidFill>
            <a:srgbClr val="FFFFFF"/>
          </a:solidFill>
          <a:ln w="25400">
            <a:solidFill>
              <a:srgbClr val="2F6B50"/>
            </a:solidFill>
            <a:prstDash val="solid"/>
          </a:ln>
        </p:spPr>
      </p:sp>
      <p:sp>
        <p:nvSpPr>
          <p:cNvPr id="4" name="Text 2"/>
          <p:cNvSpPr txBox="1"/>
          <p:nvPr/>
        </p:nvSpPr>
        <p:spPr>
          <a:xfrm>
            <a:off x="1143000" y="1600200"/>
            <a:ext cx="4722876" cy="502920"/>
          </a:xfrm>
          <a:prstGeom prst="rect">
            <a:avLst/>
          </a:prstGeom>
          <a:noFill/>
          <a:ln/>
        </p:spPr>
        <p:txBody>
          <a:bodyPr wrap="square" lIns="0" tIns="0" rIns="0" bIns="0" rtlCol="0" anchor="ctr"/>
          <a:lstStyle/>
          <a:p>
            <a:pPr indent="0" marL="0">
              <a:buNone/>
            </a:pPr>
            <a:r>
              <a:rPr lang="en-US" sz="1900" dirty="0">
                <a:solidFill>
                  <a:srgbClr val="1D2A24"/>
                </a:solidFill>
                <a:latin typeface="Calibri" pitchFamily="34" charset="0"/>
                <a:ea typeface="Calibri" pitchFamily="34" charset="-122"/>
                <a:cs typeface="Calibri" pitchFamily="34" charset="-120"/>
              </a:rPr>
              <a:t>Product name, with brand and generic names</a:t>
            </a:r>
            <a:endParaRPr lang="en-US" sz="1900" dirty="0"/>
          </a:p>
        </p:txBody>
      </p:sp>
      <p:sp>
        <p:nvSpPr>
          <p:cNvPr id="5" name="Shape 3"/>
          <p:cNvSpPr/>
          <p:nvPr/>
        </p:nvSpPr>
        <p:spPr>
          <a:xfrm>
            <a:off x="640080" y="2386584"/>
            <a:ext cx="329184" cy="329184"/>
          </a:xfrm>
          <a:prstGeom prst="rect">
            <a:avLst/>
          </a:prstGeom>
          <a:solidFill>
            <a:srgbClr val="FFFFFF"/>
          </a:solidFill>
          <a:ln w="25400">
            <a:solidFill>
              <a:srgbClr val="2F6B50"/>
            </a:solidFill>
            <a:prstDash val="solid"/>
          </a:ln>
        </p:spPr>
      </p:sp>
      <p:sp>
        <p:nvSpPr>
          <p:cNvPr id="6" name="Text 4"/>
          <p:cNvSpPr txBox="1"/>
          <p:nvPr/>
        </p:nvSpPr>
        <p:spPr>
          <a:xfrm>
            <a:off x="1143000" y="2313432"/>
            <a:ext cx="4722876" cy="502920"/>
          </a:xfrm>
          <a:prstGeom prst="rect">
            <a:avLst/>
          </a:prstGeom>
          <a:noFill/>
          <a:ln/>
        </p:spPr>
        <p:txBody>
          <a:bodyPr wrap="square" lIns="0" tIns="0" rIns="0" bIns="0" rtlCol="0" anchor="ctr"/>
          <a:lstStyle/>
          <a:p>
            <a:pPr indent="0" marL="0">
              <a:buNone/>
            </a:pPr>
            <a:r>
              <a:rPr lang="en-US" sz="1900" dirty="0">
                <a:solidFill>
                  <a:srgbClr val="1D2A24"/>
                </a:solidFill>
                <a:latin typeface="Calibri" pitchFamily="34" charset="0"/>
                <a:ea typeface="Calibri" pitchFamily="34" charset="-122"/>
                <a:cs typeface="Calibri" pitchFamily="34" charset="-120"/>
              </a:rPr>
              <a:t>Net weight or volume</a:t>
            </a:r>
            <a:endParaRPr lang="en-US" sz="1900" dirty="0"/>
          </a:p>
        </p:txBody>
      </p:sp>
      <p:sp>
        <p:nvSpPr>
          <p:cNvPr id="7" name="Shape 5"/>
          <p:cNvSpPr/>
          <p:nvPr/>
        </p:nvSpPr>
        <p:spPr>
          <a:xfrm>
            <a:off x="640080" y="3099816"/>
            <a:ext cx="329184" cy="329184"/>
          </a:xfrm>
          <a:prstGeom prst="rect">
            <a:avLst/>
          </a:prstGeom>
          <a:solidFill>
            <a:srgbClr val="FFFFFF"/>
          </a:solidFill>
          <a:ln w="25400">
            <a:solidFill>
              <a:srgbClr val="2F6B50"/>
            </a:solidFill>
            <a:prstDash val="solid"/>
          </a:ln>
        </p:spPr>
      </p:sp>
      <p:sp>
        <p:nvSpPr>
          <p:cNvPr id="8" name="Text 6"/>
          <p:cNvSpPr txBox="1"/>
          <p:nvPr/>
        </p:nvSpPr>
        <p:spPr>
          <a:xfrm>
            <a:off x="1143000" y="3026664"/>
            <a:ext cx="4722876" cy="502920"/>
          </a:xfrm>
          <a:prstGeom prst="rect">
            <a:avLst/>
          </a:prstGeom>
          <a:noFill/>
          <a:ln/>
        </p:spPr>
        <p:txBody>
          <a:bodyPr wrap="square" lIns="0" tIns="0" rIns="0" bIns="0" rtlCol="0" anchor="ctr"/>
          <a:lstStyle/>
          <a:p>
            <a:pPr indent="0" marL="0">
              <a:buNone/>
            </a:pPr>
            <a:r>
              <a:rPr lang="en-US" sz="1900" dirty="0">
                <a:solidFill>
                  <a:srgbClr val="1D2A24"/>
                </a:solidFill>
                <a:latin typeface="Calibri" pitchFamily="34" charset="0"/>
                <a:ea typeface="Calibri" pitchFamily="34" charset="-122"/>
                <a:cs typeface="Calibri" pitchFamily="34" charset="-120"/>
              </a:rPr>
              <a:t>List of ingredients</a:t>
            </a:r>
            <a:endParaRPr lang="en-US" sz="1900" dirty="0"/>
          </a:p>
        </p:txBody>
      </p:sp>
      <p:sp>
        <p:nvSpPr>
          <p:cNvPr id="9" name="Shape 7"/>
          <p:cNvSpPr/>
          <p:nvPr/>
        </p:nvSpPr>
        <p:spPr>
          <a:xfrm>
            <a:off x="640080" y="3813048"/>
            <a:ext cx="329184" cy="329184"/>
          </a:xfrm>
          <a:prstGeom prst="rect">
            <a:avLst/>
          </a:prstGeom>
          <a:solidFill>
            <a:srgbClr val="FFFFFF"/>
          </a:solidFill>
          <a:ln w="25400">
            <a:solidFill>
              <a:srgbClr val="2F6B50"/>
            </a:solidFill>
            <a:prstDash val="solid"/>
          </a:ln>
        </p:spPr>
      </p:sp>
      <p:sp>
        <p:nvSpPr>
          <p:cNvPr id="10" name="Text 8"/>
          <p:cNvSpPr txBox="1"/>
          <p:nvPr/>
        </p:nvSpPr>
        <p:spPr>
          <a:xfrm>
            <a:off x="1143000" y="3739896"/>
            <a:ext cx="4722876" cy="502920"/>
          </a:xfrm>
          <a:prstGeom prst="rect">
            <a:avLst/>
          </a:prstGeom>
          <a:noFill/>
          <a:ln/>
        </p:spPr>
        <p:txBody>
          <a:bodyPr wrap="square" lIns="0" tIns="0" rIns="0" bIns="0" rtlCol="0" anchor="ctr"/>
          <a:lstStyle/>
          <a:p>
            <a:pPr indent="0" marL="0">
              <a:buNone/>
            </a:pPr>
            <a:r>
              <a:rPr lang="en-US" sz="1900" dirty="0">
                <a:solidFill>
                  <a:srgbClr val="1D2A24"/>
                </a:solidFill>
                <a:latin typeface="Calibri" pitchFamily="34" charset="0"/>
                <a:ea typeface="Calibri" pitchFamily="34" charset="-122"/>
                <a:cs typeface="Calibri" pitchFamily="34" charset="-120"/>
              </a:rPr>
              <a:t>Date of manufacture and best-before or use-by date</a:t>
            </a:r>
            <a:endParaRPr lang="en-US" sz="1900" dirty="0"/>
          </a:p>
        </p:txBody>
      </p:sp>
      <p:sp>
        <p:nvSpPr>
          <p:cNvPr id="11" name="Shape 9"/>
          <p:cNvSpPr/>
          <p:nvPr/>
        </p:nvSpPr>
        <p:spPr>
          <a:xfrm>
            <a:off x="6094476" y="1673352"/>
            <a:ext cx="329184" cy="329184"/>
          </a:xfrm>
          <a:prstGeom prst="rect">
            <a:avLst/>
          </a:prstGeom>
          <a:solidFill>
            <a:srgbClr val="FFFFFF"/>
          </a:solidFill>
          <a:ln w="25400">
            <a:solidFill>
              <a:srgbClr val="2F6B50"/>
            </a:solidFill>
            <a:prstDash val="solid"/>
          </a:ln>
        </p:spPr>
      </p:sp>
      <p:sp>
        <p:nvSpPr>
          <p:cNvPr id="12" name="Text 10"/>
          <p:cNvSpPr txBox="1"/>
          <p:nvPr/>
        </p:nvSpPr>
        <p:spPr>
          <a:xfrm>
            <a:off x="6597396" y="1600200"/>
            <a:ext cx="4722876" cy="502920"/>
          </a:xfrm>
          <a:prstGeom prst="rect">
            <a:avLst/>
          </a:prstGeom>
          <a:noFill/>
          <a:ln/>
        </p:spPr>
        <p:txBody>
          <a:bodyPr wrap="square" lIns="0" tIns="0" rIns="0" bIns="0" rtlCol="0" anchor="ctr"/>
          <a:lstStyle/>
          <a:p>
            <a:pPr indent="0" marL="0">
              <a:buNone/>
            </a:pPr>
            <a:r>
              <a:rPr lang="en-US" sz="1900" dirty="0">
                <a:solidFill>
                  <a:srgbClr val="1D2A24"/>
                </a:solidFill>
                <a:latin typeface="Calibri" pitchFamily="34" charset="0"/>
                <a:ea typeface="Calibri" pitchFamily="34" charset="-122"/>
                <a:cs typeface="Calibri" pitchFamily="34" charset="-120"/>
              </a:rPr>
              <a:t>Batch or lot number</a:t>
            </a:r>
            <a:endParaRPr lang="en-US" sz="1900" dirty="0"/>
          </a:p>
        </p:txBody>
      </p:sp>
      <p:sp>
        <p:nvSpPr>
          <p:cNvPr id="13" name="Shape 11"/>
          <p:cNvSpPr/>
          <p:nvPr/>
        </p:nvSpPr>
        <p:spPr>
          <a:xfrm>
            <a:off x="6094476" y="2386584"/>
            <a:ext cx="329184" cy="329184"/>
          </a:xfrm>
          <a:prstGeom prst="rect">
            <a:avLst/>
          </a:prstGeom>
          <a:solidFill>
            <a:srgbClr val="FFFFFF"/>
          </a:solidFill>
          <a:ln w="25400">
            <a:solidFill>
              <a:srgbClr val="2F6B50"/>
            </a:solidFill>
            <a:prstDash val="solid"/>
          </a:ln>
        </p:spPr>
      </p:sp>
      <p:sp>
        <p:nvSpPr>
          <p:cNvPr id="14" name="Text 12"/>
          <p:cNvSpPr txBox="1"/>
          <p:nvPr/>
        </p:nvSpPr>
        <p:spPr>
          <a:xfrm>
            <a:off x="6597396" y="2313432"/>
            <a:ext cx="4722876" cy="502920"/>
          </a:xfrm>
          <a:prstGeom prst="rect">
            <a:avLst/>
          </a:prstGeom>
          <a:noFill/>
          <a:ln/>
        </p:spPr>
        <p:txBody>
          <a:bodyPr wrap="square" lIns="0" tIns="0" rIns="0" bIns="0" rtlCol="0" anchor="ctr"/>
          <a:lstStyle/>
          <a:p>
            <a:pPr indent="0" marL="0">
              <a:buNone/>
            </a:pPr>
            <a:r>
              <a:rPr lang="en-US" sz="1900" dirty="0">
                <a:solidFill>
                  <a:srgbClr val="1D2A24"/>
                </a:solidFill>
                <a:latin typeface="Calibri" pitchFamily="34" charset="0"/>
                <a:ea typeface="Calibri" pitchFamily="34" charset="-122"/>
                <a:cs typeface="Calibri" pitchFamily="34" charset="-120"/>
              </a:rPr>
              <a:t>Country of origin</a:t>
            </a:r>
            <a:endParaRPr lang="en-US" sz="1900" dirty="0"/>
          </a:p>
        </p:txBody>
      </p:sp>
      <p:sp>
        <p:nvSpPr>
          <p:cNvPr id="15" name="Shape 13"/>
          <p:cNvSpPr/>
          <p:nvPr/>
        </p:nvSpPr>
        <p:spPr>
          <a:xfrm>
            <a:off x="6094476" y="3099816"/>
            <a:ext cx="329184" cy="329184"/>
          </a:xfrm>
          <a:prstGeom prst="rect">
            <a:avLst/>
          </a:prstGeom>
          <a:solidFill>
            <a:srgbClr val="FFFFFF"/>
          </a:solidFill>
          <a:ln w="25400">
            <a:solidFill>
              <a:srgbClr val="2F6B50"/>
            </a:solidFill>
            <a:prstDash val="solid"/>
          </a:ln>
        </p:spPr>
      </p:sp>
      <p:sp>
        <p:nvSpPr>
          <p:cNvPr id="16" name="Text 14"/>
          <p:cNvSpPr txBox="1"/>
          <p:nvPr/>
        </p:nvSpPr>
        <p:spPr>
          <a:xfrm>
            <a:off x="6597396" y="3026664"/>
            <a:ext cx="4722876" cy="502920"/>
          </a:xfrm>
          <a:prstGeom prst="rect">
            <a:avLst/>
          </a:prstGeom>
          <a:noFill/>
          <a:ln/>
        </p:spPr>
        <p:txBody>
          <a:bodyPr wrap="square" lIns="0" tIns="0" rIns="0" bIns="0" rtlCol="0" anchor="ctr"/>
          <a:lstStyle/>
          <a:p>
            <a:pPr indent="0" marL="0">
              <a:buNone/>
            </a:pPr>
            <a:r>
              <a:rPr lang="en-US" sz="1900" dirty="0">
                <a:solidFill>
                  <a:srgbClr val="1D2A24"/>
                </a:solidFill>
                <a:latin typeface="Calibri" pitchFamily="34" charset="0"/>
                <a:ea typeface="Calibri" pitchFamily="34" charset="-122"/>
                <a:cs typeface="Calibri" pitchFamily="34" charset="-120"/>
              </a:rPr>
              <a:t>Manufacturer's name and full address</a:t>
            </a:r>
            <a:endParaRPr lang="en-US" sz="1900" dirty="0"/>
          </a:p>
        </p:txBody>
      </p:sp>
      <p:sp>
        <p:nvSpPr>
          <p:cNvPr id="17" name="Shape 15"/>
          <p:cNvSpPr/>
          <p:nvPr/>
        </p:nvSpPr>
        <p:spPr>
          <a:xfrm>
            <a:off x="6094476" y="3813048"/>
            <a:ext cx="329184" cy="329184"/>
          </a:xfrm>
          <a:prstGeom prst="rect">
            <a:avLst/>
          </a:prstGeom>
          <a:solidFill>
            <a:srgbClr val="FFFFFF"/>
          </a:solidFill>
          <a:ln w="25400">
            <a:solidFill>
              <a:srgbClr val="2F6B50"/>
            </a:solidFill>
            <a:prstDash val="solid"/>
          </a:ln>
        </p:spPr>
      </p:sp>
      <p:sp>
        <p:nvSpPr>
          <p:cNvPr id="18" name="Text 16"/>
          <p:cNvSpPr txBox="1"/>
          <p:nvPr/>
        </p:nvSpPr>
        <p:spPr>
          <a:xfrm>
            <a:off x="6597396" y="3739896"/>
            <a:ext cx="4722876" cy="502920"/>
          </a:xfrm>
          <a:prstGeom prst="rect">
            <a:avLst/>
          </a:prstGeom>
          <a:noFill/>
          <a:ln/>
        </p:spPr>
        <p:txBody>
          <a:bodyPr wrap="square" lIns="0" tIns="0" rIns="0" bIns="0" rtlCol="0" anchor="ctr"/>
          <a:lstStyle/>
          <a:p>
            <a:pPr indent="0" marL="0">
              <a:buNone/>
            </a:pPr>
            <a:r>
              <a:rPr lang="en-US" sz="1900" dirty="0">
                <a:solidFill>
                  <a:srgbClr val="1D2A24"/>
                </a:solidFill>
                <a:latin typeface="Calibri" pitchFamily="34" charset="0"/>
                <a:ea typeface="Calibri" pitchFamily="34" charset="-122"/>
                <a:cs typeface="Calibri" pitchFamily="34" charset="-120"/>
              </a:rPr>
              <a:t>Directions for use, storage or handling</a:t>
            </a:r>
            <a:endParaRPr lang="en-US" sz="1900" dirty="0"/>
          </a:p>
        </p:txBody>
      </p:sp>
      <p:sp>
        <p:nvSpPr>
          <p:cNvPr id="19" name="Text 17"/>
          <p:cNvSpPr txBox="1"/>
          <p:nvPr/>
        </p:nvSpPr>
        <p:spPr>
          <a:xfrm>
            <a:off x="640080" y="5806440"/>
            <a:ext cx="10908792" cy="548640"/>
          </a:xfrm>
          <a:prstGeom prst="rect">
            <a:avLst/>
          </a:prstGeom>
          <a:noFill/>
          <a:ln/>
        </p:spPr>
        <p:txBody>
          <a:bodyPr wrap="square" lIns="0" tIns="0" rIns="0" bIns="0" rtlCol="0" anchor="t"/>
          <a:lstStyle/>
          <a:p>
            <a:pPr indent="0" marL="0">
              <a:buNone/>
            </a:pPr>
            <a:r>
              <a:rPr lang="en-US" sz="1600" i="1" dirty="0">
                <a:solidFill>
                  <a:srgbClr val="5B6B62"/>
                </a:solidFill>
                <a:latin typeface="Calibri" pitchFamily="34" charset="0"/>
                <a:ea typeface="Calibri" pitchFamily="34" charset="-122"/>
                <a:cs typeface="Calibri" pitchFamily="34" charset="-120"/>
              </a:rPr>
              <a:t>Labels must be legible, in indelible ink and in English. Each variant needs its own label that matches its own recipe.</a:t>
            </a:r>
            <a:endParaRPr lang="en-US" sz="1600" dirty="0"/>
          </a:p>
        </p:txBody>
      </p:sp>
      <p:sp>
        <p:nvSpPr>
          <p:cNvPr id="25" name="Slide Number Placeholder 0"/>
          <p:cNvSpPr>
            <a:spLocks noGrp="1"/>
          </p:cNvSpPr>
          <p:nvPr>
            <p:ph type="sldNum" sz="quarter" idx="4294967295"/>
          </p:nvPr>
        </p:nvSpPr>
        <p:spPr>
          <a:xfrm>
            <a:off x="10817352" y="6419088"/>
            <a:ext cx="73152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5B6B62"/>
                </a:solidFill>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1"/>
          <p:cNvSpPr/>
          <p:nvPr>
            <p:ph idx="101" type="title" hasCustomPrompt="1"/>
          </p:nvPr>
        </p:nvSpPr>
        <p:spPr>
          <a:xfrm>
            <a:off x="640080" y="411480"/>
            <a:ext cx="10908792" cy="914400"/>
          </a:xfrm>
          <a:prstGeom prst="rect">
            <a:avLst/>
          </a:prstGeom>
          <a:noFill/>
          <a:ln/>
        </p:spPr>
        <p:txBody>
          <a:bodyPr wrap="square" lIns="0" tIns="0" rIns="0" bIns="0" rtlCol="0" anchor="t"/>
          <a:lstStyle/>
          <a:p>
            <a:pPr algn="l" indent="0" marL="0">
              <a:buNone/>
            </a:pPr>
            <a:r>
              <a:rPr lang="en-US" sz="3400" b="1" dirty="0">
                <a:solidFill>
                  <a:srgbClr val="1F4D3A"/>
                </a:solidFill>
                <a:latin typeface="Cambria" pitchFamily="34" charset="0"/>
                <a:ea typeface="Cambria" pitchFamily="34" charset="-122"/>
                <a:cs typeface="Cambria" pitchFamily="34" charset="-120"/>
              </a:rPr>
              <a:t>Unit economics: the arithmetic</a:t>
            </a:r>
            <a:endParaRPr lang="en-US" sz="3400" dirty="0"/>
          </a:p>
        </p:txBody>
      </p:sp>
      <p:sp>
        <p:nvSpPr>
          <p:cNvPr id="3" name="Shape 1"/>
          <p:cNvSpPr/>
          <p:nvPr/>
        </p:nvSpPr>
        <p:spPr>
          <a:xfrm>
            <a:off x="640080" y="1600200"/>
            <a:ext cx="10908792" cy="1188720"/>
          </a:xfrm>
          <a:prstGeom prst="rect">
            <a:avLst/>
          </a:prstGeom>
          <a:solidFill>
            <a:srgbClr val="1F4D3A"/>
          </a:solidFill>
          <a:ln w="12700">
            <a:solidFill>
              <a:srgbClr val="1F4D3A"/>
            </a:solidFill>
            <a:prstDash val="solid"/>
          </a:ln>
        </p:spPr>
      </p:sp>
      <p:sp>
        <p:nvSpPr>
          <p:cNvPr id="4" name="Text 2"/>
          <p:cNvSpPr txBox="1"/>
          <p:nvPr/>
        </p:nvSpPr>
        <p:spPr>
          <a:xfrm>
            <a:off x="914400" y="1600200"/>
            <a:ext cx="10360152" cy="1188720"/>
          </a:xfrm>
          <a:prstGeom prst="rect">
            <a:avLst/>
          </a:prstGeom>
          <a:noFill/>
          <a:ln/>
        </p:spPr>
        <p:txBody>
          <a:bodyPr wrap="square" lIns="0" tIns="0" rIns="0" bIns="0" rtlCol="0" anchor="ctr"/>
          <a:lstStyle/>
          <a:p>
            <a:pPr algn="ctr" indent="0" marL="0">
              <a:buNone/>
            </a:pPr>
            <a:r>
              <a:rPr lang="en-US" sz="2800" b="1" dirty="0">
                <a:solidFill>
                  <a:srgbClr val="FFFFFF"/>
                </a:solidFill>
                <a:latin typeface="Cambria" pitchFamily="34" charset="0"/>
                <a:ea typeface="Cambria" pitchFamily="34" charset="-122"/>
                <a:cs typeface="Cambria" pitchFamily="34" charset="-120"/>
              </a:rPr>
              <a:t>Gross margin (%) = (price − total cost per unit) ÷ price × 100</a:t>
            </a:r>
            <a:endParaRPr lang="en-US" sz="2800" dirty="0"/>
          </a:p>
        </p:txBody>
      </p:sp>
      <p:sp>
        <p:nvSpPr>
          <p:cNvPr id="5" name="Shape 3"/>
          <p:cNvSpPr/>
          <p:nvPr/>
        </p:nvSpPr>
        <p:spPr>
          <a:xfrm>
            <a:off x="640080" y="3108960"/>
            <a:ext cx="3453384" cy="1280160"/>
          </a:xfrm>
          <a:prstGeom prst="rect">
            <a:avLst/>
          </a:prstGeom>
          <a:solidFill>
            <a:srgbClr val="EAF1EC"/>
          </a:solidFill>
          <a:ln w="12700">
            <a:solidFill>
              <a:srgbClr val="EAF1EC"/>
            </a:solidFill>
            <a:prstDash val="solid"/>
          </a:ln>
        </p:spPr>
      </p:sp>
      <p:sp>
        <p:nvSpPr>
          <p:cNvPr id="6" name="Text 4"/>
          <p:cNvSpPr txBox="1"/>
          <p:nvPr/>
        </p:nvSpPr>
        <p:spPr>
          <a:xfrm>
            <a:off x="868680" y="3108960"/>
            <a:ext cx="2996184" cy="1280160"/>
          </a:xfrm>
          <a:prstGeom prst="rect">
            <a:avLst/>
          </a:prstGeom>
          <a:noFill/>
          <a:ln/>
        </p:spPr>
        <p:txBody>
          <a:bodyPr wrap="square" lIns="0" tIns="0" rIns="0" bIns="0" rtlCol="0" anchor="ctr"/>
          <a:lstStyle/>
          <a:p>
            <a:pPr indent="0" marL="0">
              <a:buNone/>
            </a:pPr>
            <a:r>
              <a:rPr lang="en-US" sz="2000" dirty="0">
                <a:solidFill>
                  <a:srgbClr val="1D2A24"/>
                </a:solidFill>
                <a:latin typeface="Calibri" pitchFamily="34" charset="0"/>
                <a:ea typeface="Calibri" pitchFamily="34" charset="-122"/>
                <a:cs typeface="Calibri" pitchFamily="34" charset="-120"/>
              </a:rPr>
              <a:t>Raw material · drying energy · grinding</a:t>
            </a:r>
            <a:endParaRPr lang="en-US" sz="2000" dirty="0"/>
          </a:p>
        </p:txBody>
      </p:sp>
      <p:sp>
        <p:nvSpPr>
          <p:cNvPr id="7" name="Shape 5"/>
          <p:cNvSpPr/>
          <p:nvPr/>
        </p:nvSpPr>
        <p:spPr>
          <a:xfrm>
            <a:off x="4367784" y="3108960"/>
            <a:ext cx="3453384" cy="1280160"/>
          </a:xfrm>
          <a:prstGeom prst="rect">
            <a:avLst/>
          </a:prstGeom>
          <a:solidFill>
            <a:srgbClr val="EAF1EC"/>
          </a:solidFill>
          <a:ln w="12700">
            <a:solidFill>
              <a:srgbClr val="EAF1EC"/>
            </a:solidFill>
            <a:prstDash val="solid"/>
          </a:ln>
        </p:spPr>
      </p:sp>
      <p:sp>
        <p:nvSpPr>
          <p:cNvPr id="8" name="Text 6"/>
          <p:cNvSpPr txBox="1"/>
          <p:nvPr/>
        </p:nvSpPr>
        <p:spPr>
          <a:xfrm>
            <a:off x="4596384" y="3108960"/>
            <a:ext cx="2996184" cy="1280160"/>
          </a:xfrm>
          <a:prstGeom prst="rect">
            <a:avLst/>
          </a:prstGeom>
          <a:noFill/>
          <a:ln/>
        </p:spPr>
        <p:txBody>
          <a:bodyPr wrap="square" lIns="0" tIns="0" rIns="0" bIns="0" rtlCol="0" anchor="ctr"/>
          <a:lstStyle/>
          <a:p>
            <a:pPr indent="0" marL="0">
              <a:buNone/>
            </a:pPr>
            <a:r>
              <a:rPr lang="en-US" sz="2000" dirty="0">
                <a:solidFill>
                  <a:srgbClr val="1D2A24"/>
                </a:solidFill>
                <a:latin typeface="Calibri" pitchFamily="34" charset="0"/>
                <a:ea typeface="Calibri" pitchFamily="34" charset="-122"/>
                <a:cs typeface="Calibri" pitchFamily="34" charset="-120"/>
              </a:rPr>
              <a:t>Packaging · labour · overheads</a:t>
            </a:r>
            <a:endParaRPr lang="en-US" sz="2000" dirty="0"/>
          </a:p>
        </p:txBody>
      </p:sp>
      <p:sp>
        <p:nvSpPr>
          <p:cNvPr id="9" name="Shape 7"/>
          <p:cNvSpPr/>
          <p:nvPr/>
        </p:nvSpPr>
        <p:spPr>
          <a:xfrm>
            <a:off x="8095488" y="3108960"/>
            <a:ext cx="3453384" cy="1280160"/>
          </a:xfrm>
          <a:prstGeom prst="rect">
            <a:avLst/>
          </a:prstGeom>
          <a:solidFill>
            <a:srgbClr val="EAF1EC"/>
          </a:solidFill>
          <a:ln w="12700">
            <a:solidFill>
              <a:srgbClr val="EAF1EC"/>
            </a:solidFill>
            <a:prstDash val="solid"/>
          </a:ln>
        </p:spPr>
      </p:sp>
      <p:sp>
        <p:nvSpPr>
          <p:cNvPr id="10" name="Text 8"/>
          <p:cNvSpPr txBox="1"/>
          <p:nvPr/>
        </p:nvSpPr>
        <p:spPr>
          <a:xfrm>
            <a:off x="8324088" y="3108960"/>
            <a:ext cx="2996184" cy="1280160"/>
          </a:xfrm>
          <a:prstGeom prst="rect">
            <a:avLst/>
          </a:prstGeom>
          <a:noFill/>
          <a:ln/>
        </p:spPr>
        <p:txBody>
          <a:bodyPr wrap="square" lIns="0" tIns="0" rIns="0" bIns="0" rtlCol="0" anchor="ctr"/>
          <a:lstStyle/>
          <a:p>
            <a:pPr indent="0" marL="0">
              <a:buNone/>
            </a:pPr>
            <a:r>
              <a:rPr lang="en-US" sz="2000" dirty="0">
                <a:solidFill>
                  <a:srgbClr val="1D2A24"/>
                </a:solidFill>
                <a:latin typeface="Calibri" pitchFamily="34" charset="0"/>
                <a:ea typeface="Calibri" pitchFamily="34" charset="-122"/>
                <a:cs typeface="Calibri" pitchFamily="34" charset="-120"/>
              </a:rPr>
              <a:t>Testing and registration</a:t>
            </a:r>
            <a:endParaRPr lang="en-US" sz="2000" dirty="0"/>
          </a:p>
        </p:txBody>
      </p:sp>
      <p:sp>
        <p:nvSpPr>
          <p:cNvPr id="11" name="Shape 9"/>
          <p:cNvSpPr/>
          <p:nvPr/>
        </p:nvSpPr>
        <p:spPr>
          <a:xfrm>
            <a:off x="640080" y="4617720"/>
            <a:ext cx="10908792" cy="1371600"/>
          </a:xfrm>
          <a:prstGeom prst="rect">
            <a:avLst/>
          </a:prstGeom>
          <a:solidFill>
            <a:srgbClr val="FBF1E3"/>
          </a:solidFill>
          <a:ln w="12700">
            <a:solidFill>
              <a:srgbClr val="FBF1E3"/>
            </a:solidFill>
            <a:prstDash val="solid"/>
          </a:ln>
        </p:spPr>
      </p:sp>
      <p:sp>
        <p:nvSpPr>
          <p:cNvPr id="12" name="Text 10"/>
          <p:cNvSpPr txBox="1"/>
          <p:nvPr/>
        </p:nvSpPr>
        <p:spPr>
          <a:xfrm>
            <a:off x="914400" y="4617720"/>
            <a:ext cx="10360152" cy="1371600"/>
          </a:xfrm>
          <a:prstGeom prst="rect">
            <a:avLst/>
          </a:prstGeom>
          <a:noFill/>
          <a:ln/>
        </p:spPr>
        <p:txBody>
          <a:bodyPr wrap="square" lIns="0" tIns="0" rIns="0" bIns="0" rtlCol="0" anchor="ctr"/>
          <a:lstStyle/>
          <a:p>
            <a:pPr indent="0" marL="0">
              <a:buNone/>
            </a:pPr>
            <a:r>
              <a:rPr lang="en-US" sz="2000" dirty="0">
                <a:solidFill>
                  <a:srgbClr val="1D2A24"/>
                </a:solidFill>
                <a:latin typeface="Calibri" pitchFamily="34" charset="0"/>
                <a:ea typeface="Calibri" pitchFamily="34" charset="-122"/>
                <a:cs typeface="Calibri" pitchFamily="34" charset="-120"/>
              </a:rPr>
              <a:t>Example, invented: cost 25, price 35, any currency. Margin = 10 ÷ 35 = 28.6%. Is that enough to fund marketing, distribution and the retailer's share?</a:t>
            </a:r>
            <a:endParaRPr lang="en-US" sz="2000" dirty="0"/>
          </a:p>
        </p:txBody>
      </p:sp>
      <p:sp>
        <p:nvSpPr>
          <p:cNvPr id="25" name="Slide Number Placeholder 0"/>
          <p:cNvSpPr>
            <a:spLocks noGrp="1"/>
          </p:cNvSpPr>
          <p:nvPr>
            <p:ph type="sldNum" sz="quarter" idx="4294967295"/>
          </p:nvPr>
        </p:nvSpPr>
        <p:spPr>
          <a:xfrm>
            <a:off x="10817352" y="6419088"/>
            <a:ext cx="73152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5B6B62"/>
                </a:solidFill>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1"/>
          <p:cNvSpPr/>
          <p:nvPr>
            <p:ph idx="101" type="title" hasCustomPrompt="1"/>
          </p:nvPr>
        </p:nvSpPr>
        <p:spPr>
          <a:xfrm>
            <a:off x="640080" y="411480"/>
            <a:ext cx="10908792" cy="914400"/>
          </a:xfrm>
          <a:prstGeom prst="rect">
            <a:avLst/>
          </a:prstGeom>
          <a:noFill/>
          <a:ln/>
        </p:spPr>
        <p:txBody>
          <a:bodyPr wrap="square" lIns="0" tIns="0" rIns="0" bIns="0" rtlCol="0" anchor="t"/>
          <a:lstStyle/>
          <a:p>
            <a:pPr algn="l" indent="0" marL="0">
              <a:buNone/>
            </a:pPr>
            <a:r>
              <a:rPr lang="en-US" sz="3400" b="1" dirty="0">
                <a:solidFill>
                  <a:srgbClr val="1F4D3A"/>
                </a:solidFill>
                <a:latin typeface="Cambria" pitchFamily="34" charset="0"/>
                <a:ea typeface="Cambria" pitchFamily="34" charset="-122"/>
                <a:cs typeface="Cambria" pitchFamily="34" charset="-120"/>
              </a:rPr>
              <a:t>Prepare to sell, and work out your numbers</a:t>
            </a:r>
            <a:endParaRPr lang="en-US" sz="3400" dirty="0"/>
          </a:p>
        </p:txBody>
      </p:sp>
      <p:sp>
        <p:nvSpPr>
          <p:cNvPr id="3" name="Shape 1"/>
          <p:cNvSpPr/>
          <p:nvPr/>
        </p:nvSpPr>
        <p:spPr>
          <a:xfrm>
            <a:off x="640080" y="1600200"/>
            <a:ext cx="1920240" cy="1188720"/>
          </a:xfrm>
          <a:prstGeom prst="rect">
            <a:avLst/>
          </a:prstGeom>
          <a:solidFill>
            <a:srgbClr val="1F4D3A"/>
          </a:solidFill>
          <a:ln w="12700">
            <a:solidFill>
              <a:srgbClr val="1F4D3A"/>
            </a:solidFill>
            <a:prstDash val="solid"/>
          </a:ln>
        </p:spPr>
      </p:sp>
      <p:sp>
        <p:nvSpPr>
          <p:cNvPr id="4" name="Text 2"/>
          <p:cNvSpPr txBox="1"/>
          <p:nvPr/>
        </p:nvSpPr>
        <p:spPr>
          <a:xfrm>
            <a:off x="640080" y="1737360"/>
            <a:ext cx="1920240" cy="320040"/>
          </a:xfrm>
          <a:prstGeom prst="rect">
            <a:avLst/>
          </a:prstGeom>
          <a:noFill/>
          <a:ln/>
        </p:spPr>
        <p:txBody>
          <a:bodyPr wrap="square" lIns="0" tIns="0" rIns="0" bIns="0" rtlCol="0" anchor="ctr"/>
          <a:lstStyle/>
          <a:p>
            <a:pPr algn="ctr" indent="0" marL="0">
              <a:buNone/>
            </a:pPr>
            <a:r>
              <a:rPr lang="en-US" sz="1300" b="1" spc="200" kern="0" dirty="0">
                <a:solidFill>
                  <a:srgbClr val="E9C46A"/>
                </a:solidFill>
                <a:latin typeface="Calibri" pitchFamily="34" charset="0"/>
                <a:ea typeface="Calibri" pitchFamily="34" charset="-122"/>
                <a:cs typeface="Calibri" pitchFamily="34" charset="-120"/>
              </a:rPr>
              <a:t>EXERCISE</a:t>
            </a:r>
            <a:endParaRPr lang="en-US" sz="1300" dirty="0"/>
          </a:p>
        </p:txBody>
      </p:sp>
      <p:sp>
        <p:nvSpPr>
          <p:cNvPr id="5" name="Text 3"/>
          <p:cNvSpPr txBox="1"/>
          <p:nvPr/>
        </p:nvSpPr>
        <p:spPr>
          <a:xfrm>
            <a:off x="640080" y="2011680"/>
            <a:ext cx="1920240" cy="640080"/>
          </a:xfrm>
          <a:prstGeom prst="rect">
            <a:avLst/>
          </a:prstGeom>
          <a:noFill/>
          <a:ln/>
        </p:spPr>
        <p:txBody>
          <a:bodyPr wrap="square" lIns="0" tIns="0" rIns="0" bIns="0" rtlCol="0" anchor="ctr"/>
          <a:lstStyle/>
          <a:p>
            <a:pPr algn="ctr" indent="0" marL="0">
              <a:buNone/>
            </a:pPr>
            <a:r>
              <a:rPr lang="en-US" sz="2000" b="1" dirty="0">
                <a:solidFill>
                  <a:srgbClr val="FFFFFF"/>
                </a:solidFill>
                <a:latin typeface="Cambria" pitchFamily="34" charset="0"/>
                <a:ea typeface="Cambria" pitchFamily="34" charset="-122"/>
                <a:cs typeface="Cambria" pitchFamily="34" charset="-120"/>
              </a:rPr>
              <a:t>7.1 and 8.1</a:t>
            </a:r>
            <a:endParaRPr lang="en-US" sz="2000" dirty="0"/>
          </a:p>
        </p:txBody>
      </p:sp>
      <p:sp>
        <p:nvSpPr>
          <p:cNvPr id="6" name="Text 4"/>
          <p:cNvSpPr txBox="1"/>
          <p:nvPr/>
        </p:nvSpPr>
        <p:spPr>
          <a:xfrm>
            <a:off x="3566160" y="1600200"/>
            <a:ext cx="7982712" cy="758952"/>
          </a:xfrm>
          <a:prstGeom prst="rect">
            <a:avLst/>
          </a:prstGeom>
          <a:noFill/>
          <a:ln/>
        </p:spPr>
        <p:txBody>
          <a:bodyPr wrap="square" lIns="0" tIns="0" rIns="0" bIns="0" rtlCol="0" anchor="ctr"/>
          <a:lstStyle/>
          <a:p>
            <a:pPr indent="0" marL="0">
              <a:buNone/>
            </a:pPr>
            <a:r>
              <a:rPr lang="en-US" sz="2300" dirty="0">
                <a:solidFill>
                  <a:srgbClr val="1D2A24"/>
                </a:solidFill>
                <a:latin typeface="Calibri" pitchFamily="34" charset="0"/>
                <a:ea typeface="Calibri" pitchFamily="34" charset="-122"/>
                <a:cs typeface="Calibri" pitchFamily="34" charset="-120"/>
              </a:rPr>
              <a:t>Find the regulator's guidance and note which documents are current</a:t>
            </a:r>
            <a:endParaRPr lang="en-US" sz="2300" dirty="0"/>
          </a:p>
        </p:txBody>
      </p:sp>
      <p:sp>
        <p:nvSpPr>
          <p:cNvPr id="7" name="Shape 5"/>
          <p:cNvSpPr/>
          <p:nvPr/>
        </p:nvSpPr>
        <p:spPr>
          <a:xfrm>
            <a:off x="2971800" y="1796796"/>
            <a:ext cx="365760" cy="365760"/>
          </a:xfrm>
          <a:prstGeom prst="ellipse">
            <a:avLst/>
          </a:prstGeom>
          <a:solidFill>
            <a:srgbClr val="B8821F"/>
          </a:solidFill>
          <a:ln w="12700">
            <a:solidFill>
              <a:srgbClr val="B8821F"/>
            </a:solidFill>
            <a:prstDash val="solid"/>
          </a:ln>
        </p:spPr>
      </p:sp>
      <p:sp>
        <p:nvSpPr>
          <p:cNvPr id="8" name="Text 6"/>
          <p:cNvSpPr txBox="1"/>
          <p:nvPr/>
        </p:nvSpPr>
        <p:spPr>
          <a:xfrm>
            <a:off x="2971800" y="1796796"/>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mbria" pitchFamily="34" charset="0"/>
                <a:ea typeface="Cambria" pitchFamily="34" charset="-122"/>
                <a:cs typeface="Cambria" pitchFamily="34" charset="-120"/>
              </a:rPr>
              <a:t>1</a:t>
            </a:r>
            <a:endParaRPr lang="en-US" sz="1400" dirty="0"/>
          </a:p>
        </p:txBody>
      </p:sp>
      <p:sp>
        <p:nvSpPr>
          <p:cNvPr id="9" name="Text 7"/>
          <p:cNvSpPr txBox="1"/>
          <p:nvPr/>
        </p:nvSpPr>
        <p:spPr>
          <a:xfrm>
            <a:off x="3566160" y="2468880"/>
            <a:ext cx="7982712" cy="758952"/>
          </a:xfrm>
          <a:prstGeom prst="rect">
            <a:avLst/>
          </a:prstGeom>
          <a:noFill/>
          <a:ln/>
        </p:spPr>
        <p:txBody>
          <a:bodyPr wrap="square" lIns="0" tIns="0" rIns="0" bIns="0" rtlCol="0" anchor="ctr"/>
          <a:lstStyle/>
          <a:p>
            <a:pPr indent="0" marL="0">
              <a:buNone/>
            </a:pPr>
            <a:r>
              <a:rPr lang="en-US" sz="2300" dirty="0">
                <a:solidFill>
                  <a:srgbClr val="1D2A24"/>
                </a:solidFill>
                <a:latin typeface="Calibri" pitchFamily="34" charset="0"/>
                <a:ea typeface="Calibri" pitchFamily="34" charset="-122"/>
                <a:cs typeface="Calibri" pitchFamily="34" charset="-120"/>
              </a:rPr>
              <a:t>Identify an accepted laboratory and draft your label</a:t>
            </a:r>
            <a:endParaRPr lang="en-US" sz="2300" dirty="0"/>
          </a:p>
        </p:txBody>
      </p:sp>
      <p:sp>
        <p:nvSpPr>
          <p:cNvPr id="10" name="Shape 8"/>
          <p:cNvSpPr/>
          <p:nvPr/>
        </p:nvSpPr>
        <p:spPr>
          <a:xfrm>
            <a:off x="2971800" y="2665476"/>
            <a:ext cx="365760" cy="365760"/>
          </a:xfrm>
          <a:prstGeom prst="ellipse">
            <a:avLst/>
          </a:prstGeom>
          <a:solidFill>
            <a:srgbClr val="B8821F"/>
          </a:solidFill>
          <a:ln w="12700">
            <a:solidFill>
              <a:srgbClr val="B8821F"/>
            </a:solidFill>
            <a:prstDash val="solid"/>
          </a:ln>
        </p:spPr>
      </p:sp>
      <p:sp>
        <p:nvSpPr>
          <p:cNvPr id="11" name="Text 9"/>
          <p:cNvSpPr txBox="1"/>
          <p:nvPr/>
        </p:nvSpPr>
        <p:spPr>
          <a:xfrm>
            <a:off x="2971800" y="2665476"/>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mbria" pitchFamily="34" charset="0"/>
                <a:ea typeface="Cambria" pitchFamily="34" charset="-122"/>
                <a:cs typeface="Cambria" pitchFamily="34" charset="-120"/>
              </a:rPr>
              <a:t>2</a:t>
            </a:r>
            <a:endParaRPr lang="en-US" sz="1400" dirty="0"/>
          </a:p>
        </p:txBody>
      </p:sp>
      <p:sp>
        <p:nvSpPr>
          <p:cNvPr id="12" name="Text 10"/>
          <p:cNvSpPr txBox="1"/>
          <p:nvPr/>
        </p:nvSpPr>
        <p:spPr>
          <a:xfrm>
            <a:off x="3566160" y="3337560"/>
            <a:ext cx="7982712" cy="758952"/>
          </a:xfrm>
          <a:prstGeom prst="rect">
            <a:avLst/>
          </a:prstGeom>
          <a:noFill/>
          <a:ln/>
        </p:spPr>
        <p:txBody>
          <a:bodyPr wrap="square" lIns="0" tIns="0" rIns="0" bIns="0" rtlCol="0" anchor="ctr"/>
          <a:lstStyle/>
          <a:p>
            <a:pPr indent="0" marL="0">
              <a:buNone/>
            </a:pPr>
            <a:r>
              <a:rPr lang="en-US" sz="2300" dirty="0">
                <a:solidFill>
                  <a:srgbClr val="1D2A24"/>
                </a:solidFill>
                <a:latin typeface="Calibri" pitchFamily="34" charset="0"/>
                <a:ea typeface="Calibri" pitchFamily="34" charset="-122"/>
                <a:cs typeface="Calibri" pitchFamily="34" charset="-120"/>
              </a:rPr>
              <a:t>Decide your first variant and the order for the others</a:t>
            </a:r>
            <a:endParaRPr lang="en-US" sz="2300" dirty="0"/>
          </a:p>
        </p:txBody>
      </p:sp>
      <p:sp>
        <p:nvSpPr>
          <p:cNvPr id="13" name="Shape 11"/>
          <p:cNvSpPr/>
          <p:nvPr/>
        </p:nvSpPr>
        <p:spPr>
          <a:xfrm>
            <a:off x="2971800" y="3534156"/>
            <a:ext cx="365760" cy="365760"/>
          </a:xfrm>
          <a:prstGeom prst="ellipse">
            <a:avLst/>
          </a:prstGeom>
          <a:solidFill>
            <a:srgbClr val="B8821F"/>
          </a:solidFill>
          <a:ln w="12700">
            <a:solidFill>
              <a:srgbClr val="B8821F"/>
            </a:solidFill>
            <a:prstDash val="solid"/>
          </a:ln>
        </p:spPr>
      </p:sp>
      <p:sp>
        <p:nvSpPr>
          <p:cNvPr id="14" name="Text 12"/>
          <p:cNvSpPr txBox="1"/>
          <p:nvPr/>
        </p:nvSpPr>
        <p:spPr>
          <a:xfrm>
            <a:off x="2971800" y="3534156"/>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mbria" pitchFamily="34" charset="0"/>
                <a:ea typeface="Cambria" pitchFamily="34" charset="-122"/>
                <a:cs typeface="Cambria" pitchFamily="34" charset="-120"/>
              </a:rPr>
              <a:t>3</a:t>
            </a:r>
            <a:endParaRPr lang="en-US" sz="1400" dirty="0"/>
          </a:p>
        </p:txBody>
      </p:sp>
      <p:sp>
        <p:nvSpPr>
          <p:cNvPr id="15" name="Text 13"/>
          <p:cNvSpPr txBox="1"/>
          <p:nvPr/>
        </p:nvSpPr>
        <p:spPr>
          <a:xfrm>
            <a:off x="3566160" y="4206240"/>
            <a:ext cx="7982712" cy="758952"/>
          </a:xfrm>
          <a:prstGeom prst="rect">
            <a:avLst/>
          </a:prstGeom>
          <a:noFill/>
          <a:ln/>
        </p:spPr>
        <p:txBody>
          <a:bodyPr wrap="square" lIns="0" tIns="0" rIns="0" bIns="0" rtlCol="0" anchor="ctr"/>
          <a:lstStyle/>
          <a:p>
            <a:pPr indent="0" marL="0">
              <a:buNone/>
            </a:pPr>
            <a:r>
              <a:rPr lang="en-US" sz="2300" dirty="0">
                <a:solidFill>
                  <a:srgbClr val="1D2A24"/>
                </a:solidFill>
                <a:latin typeface="Calibri" pitchFamily="34" charset="0"/>
                <a:ea typeface="Calibri" pitchFamily="34" charset="-122"/>
                <a:cs typeface="Calibri" pitchFamily="34" charset="-120"/>
              </a:rPr>
              <a:t>Complete the cost table with measured or carefully estimated figures</a:t>
            </a:r>
            <a:endParaRPr lang="en-US" sz="2300" dirty="0"/>
          </a:p>
        </p:txBody>
      </p:sp>
      <p:sp>
        <p:nvSpPr>
          <p:cNvPr id="16" name="Shape 14"/>
          <p:cNvSpPr/>
          <p:nvPr/>
        </p:nvSpPr>
        <p:spPr>
          <a:xfrm>
            <a:off x="2971800" y="4402836"/>
            <a:ext cx="365760" cy="365760"/>
          </a:xfrm>
          <a:prstGeom prst="ellipse">
            <a:avLst/>
          </a:prstGeom>
          <a:solidFill>
            <a:srgbClr val="B8821F"/>
          </a:solidFill>
          <a:ln w="12700">
            <a:solidFill>
              <a:srgbClr val="B8821F"/>
            </a:solidFill>
            <a:prstDash val="solid"/>
          </a:ln>
        </p:spPr>
      </p:sp>
      <p:sp>
        <p:nvSpPr>
          <p:cNvPr id="17" name="Text 15"/>
          <p:cNvSpPr txBox="1"/>
          <p:nvPr/>
        </p:nvSpPr>
        <p:spPr>
          <a:xfrm>
            <a:off x="2971800" y="4402836"/>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mbria" pitchFamily="34" charset="0"/>
                <a:ea typeface="Cambria" pitchFamily="34" charset="-122"/>
                <a:cs typeface="Cambria" pitchFamily="34" charset="-120"/>
              </a:rPr>
              <a:t>4</a:t>
            </a:r>
            <a:endParaRPr lang="en-US" sz="1400" dirty="0"/>
          </a:p>
        </p:txBody>
      </p:sp>
      <p:sp>
        <p:nvSpPr>
          <p:cNvPr id="18" name="Text 16"/>
          <p:cNvSpPr txBox="1"/>
          <p:nvPr/>
        </p:nvSpPr>
        <p:spPr>
          <a:xfrm>
            <a:off x="3566160" y="5074920"/>
            <a:ext cx="7982712" cy="758952"/>
          </a:xfrm>
          <a:prstGeom prst="rect">
            <a:avLst/>
          </a:prstGeom>
          <a:noFill/>
          <a:ln/>
        </p:spPr>
        <p:txBody>
          <a:bodyPr wrap="square" lIns="0" tIns="0" rIns="0" bIns="0" rtlCol="0" anchor="ctr"/>
          <a:lstStyle/>
          <a:p>
            <a:pPr indent="0" marL="0">
              <a:buNone/>
            </a:pPr>
            <a:r>
              <a:rPr lang="en-US" sz="2300" dirty="0">
                <a:solidFill>
                  <a:srgbClr val="1D2A24"/>
                </a:solidFill>
                <a:latin typeface="Calibri" pitchFamily="34" charset="0"/>
                <a:ea typeface="Calibri" pitchFamily="34" charset="-122"/>
                <a:cs typeface="Calibri" pitchFamily="34" charset="-120"/>
              </a:rPr>
              <a:t>Record at least three competing prices, with shop and date</a:t>
            </a:r>
            <a:endParaRPr lang="en-US" sz="2300" dirty="0"/>
          </a:p>
        </p:txBody>
      </p:sp>
      <p:sp>
        <p:nvSpPr>
          <p:cNvPr id="19" name="Shape 17"/>
          <p:cNvSpPr/>
          <p:nvPr/>
        </p:nvSpPr>
        <p:spPr>
          <a:xfrm>
            <a:off x="2971800" y="5271516"/>
            <a:ext cx="365760" cy="365760"/>
          </a:xfrm>
          <a:prstGeom prst="ellipse">
            <a:avLst/>
          </a:prstGeom>
          <a:solidFill>
            <a:srgbClr val="B8821F"/>
          </a:solidFill>
          <a:ln w="12700">
            <a:solidFill>
              <a:srgbClr val="B8821F"/>
            </a:solidFill>
            <a:prstDash val="solid"/>
          </a:ln>
        </p:spPr>
      </p:sp>
      <p:sp>
        <p:nvSpPr>
          <p:cNvPr id="20" name="Text 18"/>
          <p:cNvSpPr txBox="1"/>
          <p:nvPr/>
        </p:nvSpPr>
        <p:spPr>
          <a:xfrm>
            <a:off x="2971800" y="5271516"/>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mbria" pitchFamily="34" charset="0"/>
                <a:ea typeface="Cambria" pitchFamily="34" charset="-122"/>
                <a:cs typeface="Cambria" pitchFamily="34" charset="-120"/>
              </a:rPr>
              <a:t>5</a:t>
            </a:r>
            <a:endParaRPr lang="en-US" sz="1400" dirty="0"/>
          </a:p>
        </p:txBody>
      </p:sp>
      <p:sp>
        <p:nvSpPr>
          <p:cNvPr id="25" name="Slide Number Placeholder 0"/>
          <p:cNvSpPr>
            <a:spLocks noGrp="1"/>
          </p:cNvSpPr>
          <p:nvPr>
            <p:ph type="sldNum" sz="quarter" idx="4294967295"/>
          </p:nvPr>
        </p:nvSpPr>
        <p:spPr>
          <a:xfrm>
            <a:off x="10817352" y="6419088"/>
            <a:ext cx="73152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5B6B62"/>
                </a:solidFill>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Shape 0"/>
          <p:cNvSpPr/>
          <p:nvPr/>
        </p:nvSpPr>
        <p:spPr>
          <a:xfrm>
            <a:off x="822960" y="2103120"/>
            <a:ext cx="2011680" cy="2011680"/>
          </a:xfrm>
          <a:prstGeom prst="ellipse">
            <a:avLst/>
          </a:prstGeom>
          <a:solidFill>
            <a:srgbClr val="B8821F"/>
          </a:solidFill>
          <a:ln w="12700">
            <a:solidFill>
              <a:srgbClr val="B8821F"/>
            </a:solidFill>
            <a:prstDash val="solid"/>
          </a:ln>
        </p:spPr>
      </p:sp>
      <p:sp>
        <p:nvSpPr>
          <p:cNvPr id="3" name="Text 1"/>
          <p:cNvSpPr txBox="1"/>
          <p:nvPr/>
        </p:nvSpPr>
        <p:spPr>
          <a:xfrm>
            <a:off x="822960" y="2103120"/>
            <a:ext cx="2011680" cy="2011680"/>
          </a:xfrm>
          <a:prstGeom prst="rect">
            <a:avLst/>
          </a:prstGeom>
          <a:noFill/>
          <a:ln/>
        </p:spPr>
        <p:txBody>
          <a:bodyPr wrap="square" lIns="0" tIns="0" rIns="0" bIns="0" rtlCol="0" anchor="ctr"/>
          <a:lstStyle/>
          <a:p>
            <a:pPr algn="ctr" indent="0" marL="0">
              <a:buNone/>
            </a:pPr>
            <a:r>
              <a:rPr lang="en-US" sz="8000" b="1" dirty="0">
                <a:solidFill>
                  <a:srgbClr val="FFFFFF"/>
                </a:solidFill>
                <a:latin typeface="Cambria" pitchFamily="34" charset="0"/>
                <a:ea typeface="Cambria" pitchFamily="34" charset="-122"/>
                <a:cs typeface="Cambria" pitchFamily="34" charset="-120"/>
              </a:rPr>
              <a:t>6</a:t>
            </a:r>
            <a:endParaRPr lang="en-US" sz="8000" dirty="0"/>
          </a:p>
        </p:txBody>
      </p:sp>
      <p:sp>
        <p:nvSpPr>
          <p:cNvPr id="4" name="Text 2"/>
          <p:cNvSpPr txBox="1"/>
          <p:nvPr/>
        </p:nvSpPr>
        <p:spPr>
          <a:xfrm>
            <a:off x="3291840" y="2011680"/>
            <a:ext cx="8046720" cy="1554480"/>
          </a:xfrm>
          <a:prstGeom prst="rect">
            <a:avLst/>
          </a:prstGeom>
          <a:noFill/>
          <a:ln/>
        </p:spPr>
        <p:txBody>
          <a:bodyPr wrap="square" lIns="0" tIns="0" rIns="0" bIns="0" rtlCol="0" anchor="b"/>
          <a:lstStyle/>
          <a:p>
            <a:pPr indent="0" marL="0">
              <a:buNone/>
            </a:pPr>
            <a:r>
              <a:rPr lang="en-US" sz="4400" b="1" dirty="0">
                <a:solidFill>
                  <a:srgbClr val="FFFFFF"/>
                </a:solidFill>
                <a:latin typeface="Cambria" pitchFamily="34" charset="0"/>
                <a:ea typeface="Cambria" pitchFamily="34" charset="-122"/>
                <a:cs typeface="Cambria" pitchFamily="34" charset="-120"/>
              </a:rPr>
              <a:t>Funding, pitch and close</a:t>
            </a:r>
            <a:endParaRPr lang="en-US" sz="4400" dirty="0"/>
          </a:p>
        </p:txBody>
      </p:sp>
      <p:sp>
        <p:nvSpPr>
          <p:cNvPr id="5" name="Text 3"/>
          <p:cNvSpPr txBox="1"/>
          <p:nvPr/>
        </p:nvSpPr>
        <p:spPr>
          <a:xfrm>
            <a:off x="3291840" y="3657600"/>
            <a:ext cx="8046720" cy="731520"/>
          </a:xfrm>
          <a:prstGeom prst="rect">
            <a:avLst/>
          </a:prstGeom>
          <a:noFill/>
          <a:ln/>
        </p:spPr>
        <p:txBody>
          <a:bodyPr wrap="square" lIns="0" tIns="0" rIns="0" bIns="0" rtlCol="0" anchor="t"/>
          <a:lstStyle/>
          <a:p>
            <a:pPr indent="0" marL="0">
              <a:buNone/>
            </a:pPr>
            <a:r>
              <a:rPr lang="en-US" sz="2400" dirty="0">
                <a:solidFill>
                  <a:srgbClr val="DCEBE2"/>
                </a:solidFill>
                <a:latin typeface="Calibri" pitchFamily="34" charset="0"/>
                <a:ea typeface="Calibri" pitchFamily="34" charset="-122"/>
                <a:cs typeface="Calibri" pitchFamily="34" charset="-120"/>
              </a:rPr>
              <a:t>Explain it clearly and honestly</a:t>
            </a:r>
            <a:endParaRPr lang="en-US" sz="2400" dirty="0"/>
          </a:p>
        </p:txBody>
      </p:sp>
      <p:sp>
        <p:nvSpPr>
          <p:cNvPr id="6" name="Text 4"/>
          <p:cNvSpPr txBox="1"/>
          <p:nvPr/>
        </p:nvSpPr>
        <p:spPr>
          <a:xfrm>
            <a:off x="3291840" y="4572000"/>
            <a:ext cx="7315200" cy="365760"/>
          </a:xfrm>
          <a:prstGeom prst="rect">
            <a:avLst/>
          </a:prstGeom>
          <a:noFill/>
          <a:ln/>
        </p:spPr>
        <p:txBody>
          <a:bodyPr wrap="square" lIns="0" tIns="0" rIns="0" bIns="0" rtlCol="0" anchor="ctr"/>
          <a:lstStyle/>
          <a:p>
            <a:pPr indent="0" marL="0">
              <a:buNone/>
            </a:pPr>
            <a:r>
              <a:rPr lang="en-US" sz="1600" b="1" dirty="0">
                <a:solidFill>
                  <a:srgbClr val="E9C46A"/>
                </a:solidFill>
                <a:latin typeface="Calibri" pitchFamily="34" charset="0"/>
                <a:ea typeface="Calibri" pitchFamily="34" charset="-122"/>
                <a:cs typeface="Calibri" pitchFamily="34" charset="-120"/>
              </a:rPr>
              <a:t>Parts 6 and 9</a:t>
            </a:r>
            <a:endParaRPr lang="en-US" sz="16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1"/>
          <p:cNvSpPr/>
          <p:nvPr>
            <p:ph idx="101" type="title" hasCustomPrompt="1"/>
          </p:nvPr>
        </p:nvSpPr>
        <p:spPr>
          <a:xfrm>
            <a:off x="640080" y="411480"/>
            <a:ext cx="10908792" cy="914400"/>
          </a:xfrm>
          <a:prstGeom prst="rect">
            <a:avLst/>
          </a:prstGeom>
          <a:noFill/>
          <a:ln/>
        </p:spPr>
        <p:txBody>
          <a:bodyPr wrap="square" lIns="0" tIns="0" rIns="0" bIns="0" rtlCol="0" anchor="t"/>
          <a:lstStyle/>
          <a:p>
            <a:pPr algn="l" indent="0" marL="0">
              <a:buNone/>
            </a:pPr>
            <a:r>
              <a:rPr lang="en-US" sz="3400" b="1" dirty="0">
                <a:solidFill>
                  <a:srgbClr val="1F4D3A"/>
                </a:solidFill>
                <a:latin typeface="Cambria" pitchFamily="34" charset="0"/>
                <a:ea typeface="Cambria" pitchFamily="34" charset="-122"/>
                <a:cs typeface="Cambria" pitchFamily="34" charset="-120"/>
              </a:rPr>
              <a:t>A six-part pitch</a:t>
            </a:r>
            <a:endParaRPr lang="en-US" sz="3400" dirty="0"/>
          </a:p>
        </p:txBody>
      </p:sp>
      <p:sp>
        <p:nvSpPr>
          <p:cNvPr id="3" name="Shape 1"/>
          <p:cNvSpPr/>
          <p:nvPr/>
        </p:nvSpPr>
        <p:spPr>
          <a:xfrm>
            <a:off x="640080" y="1828800"/>
            <a:ext cx="1680972" cy="2103120"/>
          </a:xfrm>
          <a:prstGeom prst="rect">
            <a:avLst/>
          </a:prstGeom>
          <a:solidFill>
            <a:srgbClr val="EAF1EC"/>
          </a:solidFill>
          <a:ln w="12700">
            <a:solidFill>
              <a:srgbClr val="EAF1EC"/>
            </a:solidFill>
            <a:prstDash val="solid"/>
          </a:ln>
        </p:spPr>
      </p:sp>
      <p:sp>
        <p:nvSpPr>
          <p:cNvPr id="4" name="Shape 2"/>
          <p:cNvSpPr/>
          <p:nvPr/>
        </p:nvSpPr>
        <p:spPr>
          <a:xfrm>
            <a:off x="822960" y="2011680"/>
            <a:ext cx="548640" cy="548640"/>
          </a:xfrm>
          <a:prstGeom prst="ellipse">
            <a:avLst/>
          </a:prstGeom>
          <a:solidFill>
            <a:srgbClr val="1F4D3A"/>
          </a:solidFill>
          <a:ln w="12700">
            <a:solidFill>
              <a:srgbClr val="1F4D3A"/>
            </a:solidFill>
            <a:prstDash val="solid"/>
          </a:ln>
        </p:spPr>
      </p:sp>
      <p:sp>
        <p:nvSpPr>
          <p:cNvPr id="5" name="Text 3"/>
          <p:cNvSpPr txBox="1"/>
          <p:nvPr/>
        </p:nvSpPr>
        <p:spPr>
          <a:xfrm>
            <a:off x="822960" y="2011680"/>
            <a:ext cx="548640" cy="548640"/>
          </a:xfrm>
          <a:prstGeom prst="rect">
            <a:avLst/>
          </a:prstGeom>
          <a:noFill/>
          <a:ln/>
        </p:spPr>
        <p:txBody>
          <a:bodyPr wrap="square" lIns="0" tIns="0" rIns="0" bIns="0" rtlCol="0" anchor="ctr"/>
          <a:lstStyle/>
          <a:p>
            <a:pPr algn="ctr" indent="0" marL="0">
              <a:buNone/>
            </a:pPr>
            <a:r>
              <a:rPr lang="en-US" sz="2000" b="1" dirty="0">
                <a:solidFill>
                  <a:srgbClr val="FFFFFF"/>
                </a:solidFill>
                <a:latin typeface="Cambria" pitchFamily="34" charset="0"/>
                <a:ea typeface="Cambria" pitchFamily="34" charset="-122"/>
                <a:cs typeface="Cambria" pitchFamily="34" charset="-120"/>
              </a:rPr>
              <a:t>1</a:t>
            </a:r>
            <a:endParaRPr lang="en-US" sz="2000" dirty="0"/>
          </a:p>
        </p:txBody>
      </p:sp>
      <p:sp>
        <p:nvSpPr>
          <p:cNvPr id="6" name="Text 4"/>
          <p:cNvSpPr txBox="1"/>
          <p:nvPr/>
        </p:nvSpPr>
        <p:spPr>
          <a:xfrm>
            <a:off x="822960" y="2743200"/>
            <a:ext cx="1315212" cy="1005840"/>
          </a:xfrm>
          <a:prstGeom prst="rect">
            <a:avLst/>
          </a:prstGeom>
          <a:noFill/>
          <a:ln/>
        </p:spPr>
        <p:txBody>
          <a:bodyPr wrap="square" lIns="0" tIns="0" rIns="0" bIns="0" rtlCol="0" anchor="t"/>
          <a:lstStyle/>
          <a:p>
            <a:pPr indent="0" marL="0">
              <a:buNone/>
            </a:pPr>
            <a:r>
              <a:rPr lang="en-US" sz="2200" b="1" dirty="0">
                <a:solidFill>
                  <a:srgbClr val="1D2A24"/>
                </a:solidFill>
                <a:latin typeface="Calibri" pitchFamily="34" charset="0"/>
                <a:ea typeface="Calibri" pitchFamily="34" charset="-122"/>
                <a:cs typeface="Calibri" pitchFamily="34" charset="-120"/>
              </a:rPr>
              <a:t>Problem</a:t>
            </a:r>
            <a:endParaRPr lang="en-US" sz="2200" dirty="0"/>
          </a:p>
        </p:txBody>
      </p:sp>
      <p:sp>
        <p:nvSpPr>
          <p:cNvPr id="7" name="Shape 5"/>
          <p:cNvSpPr/>
          <p:nvPr/>
        </p:nvSpPr>
        <p:spPr>
          <a:xfrm>
            <a:off x="2485644" y="1828800"/>
            <a:ext cx="1680972" cy="2103120"/>
          </a:xfrm>
          <a:prstGeom prst="rect">
            <a:avLst/>
          </a:prstGeom>
          <a:solidFill>
            <a:srgbClr val="EAF1EC"/>
          </a:solidFill>
          <a:ln w="12700">
            <a:solidFill>
              <a:srgbClr val="EAF1EC"/>
            </a:solidFill>
            <a:prstDash val="solid"/>
          </a:ln>
        </p:spPr>
      </p:sp>
      <p:sp>
        <p:nvSpPr>
          <p:cNvPr id="8" name="Shape 6"/>
          <p:cNvSpPr/>
          <p:nvPr/>
        </p:nvSpPr>
        <p:spPr>
          <a:xfrm>
            <a:off x="2668524" y="2011680"/>
            <a:ext cx="548640" cy="548640"/>
          </a:xfrm>
          <a:prstGeom prst="ellipse">
            <a:avLst/>
          </a:prstGeom>
          <a:solidFill>
            <a:srgbClr val="1F4D3A"/>
          </a:solidFill>
          <a:ln w="12700">
            <a:solidFill>
              <a:srgbClr val="1F4D3A"/>
            </a:solidFill>
            <a:prstDash val="solid"/>
          </a:ln>
        </p:spPr>
      </p:sp>
      <p:sp>
        <p:nvSpPr>
          <p:cNvPr id="9" name="Text 7"/>
          <p:cNvSpPr txBox="1"/>
          <p:nvPr/>
        </p:nvSpPr>
        <p:spPr>
          <a:xfrm>
            <a:off x="2668524" y="2011680"/>
            <a:ext cx="548640" cy="548640"/>
          </a:xfrm>
          <a:prstGeom prst="rect">
            <a:avLst/>
          </a:prstGeom>
          <a:noFill/>
          <a:ln/>
        </p:spPr>
        <p:txBody>
          <a:bodyPr wrap="square" lIns="0" tIns="0" rIns="0" bIns="0" rtlCol="0" anchor="ctr"/>
          <a:lstStyle/>
          <a:p>
            <a:pPr algn="ctr" indent="0" marL="0">
              <a:buNone/>
            </a:pPr>
            <a:r>
              <a:rPr lang="en-US" sz="2000" b="1" dirty="0">
                <a:solidFill>
                  <a:srgbClr val="FFFFFF"/>
                </a:solidFill>
                <a:latin typeface="Cambria" pitchFamily="34" charset="0"/>
                <a:ea typeface="Cambria" pitchFamily="34" charset="-122"/>
                <a:cs typeface="Cambria" pitchFamily="34" charset="-120"/>
              </a:rPr>
              <a:t>2</a:t>
            </a:r>
            <a:endParaRPr lang="en-US" sz="2000" dirty="0"/>
          </a:p>
        </p:txBody>
      </p:sp>
      <p:sp>
        <p:nvSpPr>
          <p:cNvPr id="10" name="Text 8"/>
          <p:cNvSpPr txBox="1"/>
          <p:nvPr/>
        </p:nvSpPr>
        <p:spPr>
          <a:xfrm>
            <a:off x="2668524" y="2743200"/>
            <a:ext cx="1315212" cy="1005840"/>
          </a:xfrm>
          <a:prstGeom prst="rect">
            <a:avLst/>
          </a:prstGeom>
          <a:noFill/>
          <a:ln/>
        </p:spPr>
        <p:txBody>
          <a:bodyPr wrap="square" lIns="0" tIns="0" rIns="0" bIns="0" rtlCol="0" anchor="t"/>
          <a:lstStyle/>
          <a:p>
            <a:pPr indent="0" marL="0">
              <a:buNone/>
            </a:pPr>
            <a:r>
              <a:rPr lang="en-US" sz="2200" b="1" dirty="0">
                <a:solidFill>
                  <a:srgbClr val="1D2A24"/>
                </a:solidFill>
                <a:latin typeface="Calibri" pitchFamily="34" charset="0"/>
                <a:ea typeface="Calibri" pitchFamily="34" charset="-122"/>
                <a:cs typeface="Calibri" pitchFamily="34" charset="-120"/>
              </a:rPr>
              <a:t>Solution</a:t>
            </a:r>
            <a:endParaRPr lang="en-US" sz="2200" dirty="0"/>
          </a:p>
        </p:txBody>
      </p:sp>
      <p:sp>
        <p:nvSpPr>
          <p:cNvPr id="11" name="Shape 9"/>
          <p:cNvSpPr/>
          <p:nvPr/>
        </p:nvSpPr>
        <p:spPr>
          <a:xfrm>
            <a:off x="4331208" y="1828800"/>
            <a:ext cx="1680972" cy="2103120"/>
          </a:xfrm>
          <a:prstGeom prst="rect">
            <a:avLst/>
          </a:prstGeom>
          <a:solidFill>
            <a:srgbClr val="EAF1EC"/>
          </a:solidFill>
          <a:ln w="12700">
            <a:solidFill>
              <a:srgbClr val="EAF1EC"/>
            </a:solidFill>
            <a:prstDash val="solid"/>
          </a:ln>
        </p:spPr>
      </p:sp>
      <p:sp>
        <p:nvSpPr>
          <p:cNvPr id="12" name="Shape 10"/>
          <p:cNvSpPr/>
          <p:nvPr/>
        </p:nvSpPr>
        <p:spPr>
          <a:xfrm>
            <a:off x="4514088" y="2011680"/>
            <a:ext cx="548640" cy="548640"/>
          </a:xfrm>
          <a:prstGeom prst="ellipse">
            <a:avLst/>
          </a:prstGeom>
          <a:solidFill>
            <a:srgbClr val="1F4D3A"/>
          </a:solidFill>
          <a:ln w="12700">
            <a:solidFill>
              <a:srgbClr val="1F4D3A"/>
            </a:solidFill>
            <a:prstDash val="solid"/>
          </a:ln>
        </p:spPr>
      </p:sp>
      <p:sp>
        <p:nvSpPr>
          <p:cNvPr id="13" name="Text 11"/>
          <p:cNvSpPr txBox="1"/>
          <p:nvPr/>
        </p:nvSpPr>
        <p:spPr>
          <a:xfrm>
            <a:off x="4514088" y="2011680"/>
            <a:ext cx="548640" cy="548640"/>
          </a:xfrm>
          <a:prstGeom prst="rect">
            <a:avLst/>
          </a:prstGeom>
          <a:noFill/>
          <a:ln/>
        </p:spPr>
        <p:txBody>
          <a:bodyPr wrap="square" lIns="0" tIns="0" rIns="0" bIns="0" rtlCol="0" anchor="ctr"/>
          <a:lstStyle/>
          <a:p>
            <a:pPr algn="ctr" indent="0" marL="0">
              <a:buNone/>
            </a:pPr>
            <a:r>
              <a:rPr lang="en-US" sz="2000" b="1" dirty="0">
                <a:solidFill>
                  <a:srgbClr val="FFFFFF"/>
                </a:solidFill>
                <a:latin typeface="Cambria" pitchFamily="34" charset="0"/>
                <a:ea typeface="Cambria" pitchFamily="34" charset="-122"/>
                <a:cs typeface="Cambria" pitchFamily="34" charset="-120"/>
              </a:rPr>
              <a:t>3</a:t>
            </a:r>
            <a:endParaRPr lang="en-US" sz="2000" dirty="0"/>
          </a:p>
        </p:txBody>
      </p:sp>
      <p:sp>
        <p:nvSpPr>
          <p:cNvPr id="14" name="Text 12"/>
          <p:cNvSpPr txBox="1"/>
          <p:nvPr/>
        </p:nvSpPr>
        <p:spPr>
          <a:xfrm>
            <a:off x="4514088" y="2743200"/>
            <a:ext cx="1315212" cy="1005840"/>
          </a:xfrm>
          <a:prstGeom prst="rect">
            <a:avLst/>
          </a:prstGeom>
          <a:noFill/>
          <a:ln/>
        </p:spPr>
        <p:txBody>
          <a:bodyPr wrap="square" lIns="0" tIns="0" rIns="0" bIns="0" rtlCol="0" anchor="t"/>
          <a:lstStyle/>
          <a:p>
            <a:pPr indent="0" marL="0">
              <a:buNone/>
            </a:pPr>
            <a:r>
              <a:rPr lang="en-US" sz="2200" b="1" dirty="0">
                <a:solidFill>
                  <a:srgbClr val="1D2A24"/>
                </a:solidFill>
                <a:latin typeface="Calibri" pitchFamily="34" charset="0"/>
                <a:ea typeface="Calibri" pitchFamily="34" charset="-122"/>
                <a:cs typeface="Calibri" pitchFamily="34" charset="-120"/>
              </a:rPr>
              <a:t>Market</a:t>
            </a:r>
            <a:endParaRPr lang="en-US" sz="2200" dirty="0"/>
          </a:p>
        </p:txBody>
      </p:sp>
      <p:sp>
        <p:nvSpPr>
          <p:cNvPr id="15" name="Shape 13"/>
          <p:cNvSpPr/>
          <p:nvPr/>
        </p:nvSpPr>
        <p:spPr>
          <a:xfrm>
            <a:off x="6176772" y="1828800"/>
            <a:ext cx="1680972" cy="2103120"/>
          </a:xfrm>
          <a:prstGeom prst="rect">
            <a:avLst/>
          </a:prstGeom>
          <a:solidFill>
            <a:srgbClr val="EAF1EC"/>
          </a:solidFill>
          <a:ln w="12700">
            <a:solidFill>
              <a:srgbClr val="EAF1EC"/>
            </a:solidFill>
            <a:prstDash val="solid"/>
          </a:ln>
        </p:spPr>
      </p:sp>
      <p:sp>
        <p:nvSpPr>
          <p:cNvPr id="16" name="Shape 14"/>
          <p:cNvSpPr/>
          <p:nvPr/>
        </p:nvSpPr>
        <p:spPr>
          <a:xfrm>
            <a:off x="6359652" y="2011680"/>
            <a:ext cx="548640" cy="548640"/>
          </a:xfrm>
          <a:prstGeom prst="ellipse">
            <a:avLst/>
          </a:prstGeom>
          <a:solidFill>
            <a:srgbClr val="1F4D3A"/>
          </a:solidFill>
          <a:ln w="12700">
            <a:solidFill>
              <a:srgbClr val="1F4D3A"/>
            </a:solidFill>
            <a:prstDash val="solid"/>
          </a:ln>
        </p:spPr>
      </p:sp>
      <p:sp>
        <p:nvSpPr>
          <p:cNvPr id="17" name="Text 15"/>
          <p:cNvSpPr txBox="1"/>
          <p:nvPr/>
        </p:nvSpPr>
        <p:spPr>
          <a:xfrm>
            <a:off x="6359652" y="2011680"/>
            <a:ext cx="548640" cy="548640"/>
          </a:xfrm>
          <a:prstGeom prst="rect">
            <a:avLst/>
          </a:prstGeom>
          <a:noFill/>
          <a:ln/>
        </p:spPr>
        <p:txBody>
          <a:bodyPr wrap="square" lIns="0" tIns="0" rIns="0" bIns="0" rtlCol="0" anchor="ctr"/>
          <a:lstStyle/>
          <a:p>
            <a:pPr algn="ctr" indent="0" marL="0">
              <a:buNone/>
            </a:pPr>
            <a:r>
              <a:rPr lang="en-US" sz="2000" b="1" dirty="0">
                <a:solidFill>
                  <a:srgbClr val="FFFFFF"/>
                </a:solidFill>
                <a:latin typeface="Cambria" pitchFamily="34" charset="0"/>
                <a:ea typeface="Cambria" pitchFamily="34" charset="-122"/>
                <a:cs typeface="Cambria" pitchFamily="34" charset="-120"/>
              </a:rPr>
              <a:t>4</a:t>
            </a:r>
            <a:endParaRPr lang="en-US" sz="2000" dirty="0"/>
          </a:p>
        </p:txBody>
      </p:sp>
      <p:sp>
        <p:nvSpPr>
          <p:cNvPr id="18" name="Text 16"/>
          <p:cNvSpPr txBox="1"/>
          <p:nvPr/>
        </p:nvSpPr>
        <p:spPr>
          <a:xfrm>
            <a:off x="6359652" y="2743200"/>
            <a:ext cx="1315212" cy="1005840"/>
          </a:xfrm>
          <a:prstGeom prst="rect">
            <a:avLst/>
          </a:prstGeom>
          <a:noFill/>
          <a:ln/>
        </p:spPr>
        <p:txBody>
          <a:bodyPr wrap="square" lIns="0" tIns="0" rIns="0" bIns="0" rtlCol="0" anchor="t"/>
          <a:lstStyle/>
          <a:p>
            <a:pPr indent="0" marL="0">
              <a:buNone/>
            </a:pPr>
            <a:r>
              <a:rPr lang="en-US" sz="2200" b="1" dirty="0">
                <a:solidFill>
                  <a:srgbClr val="1D2A24"/>
                </a:solidFill>
                <a:latin typeface="Calibri" pitchFamily="34" charset="0"/>
                <a:ea typeface="Calibri" pitchFamily="34" charset="-122"/>
                <a:cs typeface="Calibri" pitchFamily="34" charset="-120"/>
              </a:rPr>
              <a:t>Model</a:t>
            </a:r>
            <a:endParaRPr lang="en-US" sz="2200" dirty="0"/>
          </a:p>
        </p:txBody>
      </p:sp>
      <p:sp>
        <p:nvSpPr>
          <p:cNvPr id="19" name="Shape 17"/>
          <p:cNvSpPr/>
          <p:nvPr/>
        </p:nvSpPr>
        <p:spPr>
          <a:xfrm>
            <a:off x="8022336" y="1828800"/>
            <a:ext cx="1680972" cy="2103120"/>
          </a:xfrm>
          <a:prstGeom prst="rect">
            <a:avLst/>
          </a:prstGeom>
          <a:solidFill>
            <a:srgbClr val="EAF1EC"/>
          </a:solidFill>
          <a:ln w="12700">
            <a:solidFill>
              <a:srgbClr val="EAF1EC"/>
            </a:solidFill>
            <a:prstDash val="solid"/>
          </a:ln>
        </p:spPr>
      </p:sp>
      <p:sp>
        <p:nvSpPr>
          <p:cNvPr id="20" name="Shape 18"/>
          <p:cNvSpPr/>
          <p:nvPr/>
        </p:nvSpPr>
        <p:spPr>
          <a:xfrm>
            <a:off x="8205216" y="2011680"/>
            <a:ext cx="548640" cy="548640"/>
          </a:xfrm>
          <a:prstGeom prst="ellipse">
            <a:avLst/>
          </a:prstGeom>
          <a:solidFill>
            <a:srgbClr val="1F4D3A"/>
          </a:solidFill>
          <a:ln w="12700">
            <a:solidFill>
              <a:srgbClr val="1F4D3A"/>
            </a:solidFill>
            <a:prstDash val="solid"/>
          </a:ln>
        </p:spPr>
      </p:sp>
      <p:sp>
        <p:nvSpPr>
          <p:cNvPr id="21" name="Text 19"/>
          <p:cNvSpPr txBox="1"/>
          <p:nvPr/>
        </p:nvSpPr>
        <p:spPr>
          <a:xfrm>
            <a:off x="8205216" y="2011680"/>
            <a:ext cx="548640" cy="548640"/>
          </a:xfrm>
          <a:prstGeom prst="rect">
            <a:avLst/>
          </a:prstGeom>
          <a:noFill/>
          <a:ln/>
        </p:spPr>
        <p:txBody>
          <a:bodyPr wrap="square" lIns="0" tIns="0" rIns="0" bIns="0" rtlCol="0" anchor="ctr"/>
          <a:lstStyle/>
          <a:p>
            <a:pPr algn="ctr" indent="0" marL="0">
              <a:buNone/>
            </a:pPr>
            <a:r>
              <a:rPr lang="en-US" sz="2000" b="1" dirty="0">
                <a:solidFill>
                  <a:srgbClr val="FFFFFF"/>
                </a:solidFill>
                <a:latin typeface="Cambria" pitchFamily="34" charset="0"/>
                <a:ea typeface="Cambria" pitchFamily="34" charset="-122"/>
                <a:cs typeface="Cambria" pitchFamily="34" charset="-120"/>
              </a:rPr>
              <a:t>5</a:t>
            </a:r>
            <a:endParaRPr lang="en-US" sz="2000" dirty="0"/>
          </a:p>
        </p:txBody>
      </p:sp>
      <p:sp>
        <p:nvSpPr>
          <p:cNvPr id="22" name="Text 20"/>
          <p:cNvSpPr txBox="1"/>
          <p:nvPr/>
        </p:nvSpPr>
        <p:spPr>
          <a:xfrm>
            <a:off x="8205216" y="2743200"/>
            <a:ext cx="1315212" cy="1005840"/>
          </a:xfrm>
          <a:prstGeom prst="rect">
            <a:avLst/>
          </a:prstGeom>
          <a:noFill/>
          <a:ln/>
        </p:spPr>
        <p:txBody>
          <a:bodyPr wrap="square" lIns="0" tIns="0" rIns="0" bIns="0" rtlCol="0" anchor="t"/>
          <a:lstStyle/>
          <a:p>
            <a:pPr indent="0" marL="0">
              <a:buNone/>
            </a:pPr>
            <a:r>
              <a:rPr lang="en-US" sz="2200" b="1" dirty="0">
                <a:solidFill>
                  <a:srgbClr val="1D2A24"/>
                </a:solidFill>
                <a:latin typeface="Calibri" pitchFamily="34" charset="0"/>
                <a:ea typeface="Calibri" pitchFamily="34" charset="-122"/>
                <a:cs typeface="Calibri" pitchFamily="34" charset="-120"/>
              </a:rPr>
              <a:t>Impact</a:t>
            </a:r>
            <a:endParaRPr lang="en-US" sz="2200" dirty="0"/>
          </a:p>
        </p:txBody>
      </p:sp>
      <p:sp>
        <p:nvSpPr>
          <p:cNvPr id="23" name="Shape 21"/>
          <p:cNvSpPr/>
          <p:nvPr/>
        </p:nvSpPr>
        <p:spPr>
          <a:xfrm>
            <a:off x="9867900" y="1828800"/>
            <a:ext cx="1680972" cy="2103120"/>
          </a:xfrm>
          <a:prstGeom prst="rect">
            <a:avLst/>
          </a:prstGeom>
          <a:solidFill>
            <a:srgbClr val="EAF1EC"/>
          </a:solidFill>
          <a:ln w="12700">
            <a:solidFill>
              <a:srgbClr val="EAF1EC"/>
            </a:solidFill>
            <a:prstDash val="solid"/>
          </a:ln>
        </p:spPr>
      </p:sp>
      <p:sp>
        <p:nvSpPr>
          <p:cNvPr id="24" name="Shape 22"/>
          <p:cNvSpPr/>
          <p:nvPr/>
        </p:nvSpPr>
        <p:spPr>
          <a:xfrm>
            <a:off x="10050780" y="2011680"/>
            <a:ext cx="548640" cy="548640"/>
          </a:xfrm>
          <a:prstGeom prst="ellipse">
            <a:avLst/>
          </a:prstGeom>
          <a:solidFill>
            <a:srgbClr val="1F4D3A"/>
          </a:solidFill>
          <a:ln w="12700">
            <a:solidFill>
              <a:srgbClr val="1F4D3A"/>
            </a:solidFill>
            <a:prstDash val="solid"/>
          </a:ln>
        </p:spPr>
      </p:sp>
      <p:sp>
        <p:nvSpPr>
          <p:cNvPr id="25" name="Text 23"/>
          <p:cNvSpPr txBox="1"/>
          <p:nvPr/>
        </p:nvSpPr>
        <p:spPr>
          <a:xfrm>
            <a:off x="10050780" y="2011680"/>
            <a:ext cx="548640" cy="548640"/>
          </a:xfrm>
          <a:prstGeom prst="rect">
            <a:avLst/>
          </a:prstGeom>
          <a:noFill/>
          <a:ln/>
        </p:spPr>
        <p:txBody>
          <a:bodyPr wrap="square" lIns="0" tIns="0" rIns="0" bIns="0" rtlCol="0" anchor="ctr"/>
          <a:lstStyle/>
          <a:p>
            <a:pPr algn="ctr" indent="0" marL="0">
              <a:buNone/>
            </a:pPr>
            <a:r>
              <a:rPr lang="en-US" sz="2000" b="1" dirty="0">
                <a:solidFill>
                  <a:srgbClr val="FFFFFF"/>
                </a:solidFill>
                <a:latin typeface="Cambria" pitchFamily="34" charset="0"/>
                <a:ea typeface="Cambria" pitchFamily="34" charset="-122"/>
                <a:cs typeface="Cambria" pitchFamily="34" charset="-120"/>
              </a:rPr>
              <a:t>6</a:t>
            </a:r>
            <a:endParaRPr lang="en-US" sz="2000" dirty="0"/>
          </a:p>
        </p:txBody>
      </p:sp>
      <p:sp>
        <p:nvSpPr>
          <p:cNvPr id="26" name="Text 24"/>
          <p:cNvSpPr txBox="1"/>
          <p:nvPr/>
        </p:nvSpPr>
        <p:spPr>
          <a:xfrm>
            <a:off x="10050780" y="2743200"/>
            <a:ext cx="1315212" cy="1005840"/>
          </a:xfrm>
          <a:prstGeom prst="rect">
            <a:avLst/>
          </a:prstGeom>
          <a:noFill/>
          <a:ln/>
        </p:spPr>
        <p:txBody>
          <a:bodyPr wrap="square" lIns="0" tIns="0" rIns="0" bIns="0" rtlCol="0" anchor="t"/>
          <a:lstStyle/>
          <a:p>
            <a:pPr indent="0" marL="0">
              <a:buNone/>
            </a:pPr>
            <a:r>
              <a:rPr lang="en-US" sz="2200" b="1" dirty="0">
                <a:solidFill>
                  <a:srgbClr val="1D2A24"/>
                </a:solidFill>
                <a:latin typeface="Calibri" pitchFamily="34" charset="0"/>
                <a:ea typeface="Calibri" pitchFamily="34" charset="-122"/>
                <a:cs typeface="Calibri" pitchFamily="34" charset="-120"/>
              </a:rPr>
              <a:t>Ask</a:t>
            </a:r>
            <a:endParaRPr lang="en-US" sz="2200" dirty="0"/>
          </a:p>
        </p:txBody>
      </p:sp>
      <p:sp>
        <p:nvSpPr>
          <p:cNvPr id="27" name="Text 25"/>
          <p:cNvSpPr txBox="1"/>
          <p:nvPr/>
        </p:nvSpPr>
        <p:spPr>
          <a:xfrm>
            <a:off x="640080" y="5806440"/>
            <a:ext cx="10908792" cy="548640"/>
          </a:xfrm>
          <a:prstGeom prst="rect">
            <a:avLst/>
          </a:prstGeom>
          <a:noFill/>
          <a:ln/>
        </p:spPr>
        <p:txBody>
          <a:bodyPr wrap="square" lIns="0" tIns="0" rIns="0" bIns="0" rtlCol="0" anchor="t"/>
          <a:lstStyle/>
          <a:p>
            <a:pPr indent="0" marL="0">
              <a:buNone/>
            </a:pPr>
            <a:r>
              <a:rPr lang="en-US" sz="1600" i="1" dirty="0">
                <a:solidFill>
                  <a:srgbClr val="5B6B62"/>
                </a:solidFill>
                <a:latin typeface="Calibri" pitchFamily="34" charset="0"/>
                <a:ea typeface="Calibri" pitchFamily="34" charset="-122"/>
                <a:cs typeface="Calibri" pitchFamily="34" charset="-120"/>
              </a:rPr>
              <a:t>Use only numbers you can source. When asked what happens out of season: we switch the base, the binder stays, the brand stays, the shelf stays.</a:t>
            </a:r>
            <a:endParaRPr lang="en-US" sz="1600" dirty="0"/>
          </a:p>
        </p:txBody>
      </p:sp>
      <p:sp>
        <p:nvSpPr>
          <p:cNvPr id="25" name="Slide Number Placeholder 0"/>
          <p:cNvSpPr>
            <a:spLocks noGrp="1"/>
          </p:cNvSpPr>
          <p:nvPr>
            <p:ph type="sldNum" sz="quarter" idx="4294967295"/>
          </p:nvPr>
        </p:nvSpPr>
        <p:spPr>
          <a:xfrm>
            <a:off x="10817352" y="6419088"/>
            <a:ext cx="73152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5B6B62"/>
                </a:solidFill>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1"/>
          <p:cNvSpPr/>
          <p:nvPr>
            <p:ph idx="101" type="title" hasCustomPrompt="1"/>
          </p:nvPr>
        </p:nvSpPr>
        <p:spPr>
          <a:xfrm>
            <a:off x="640080" y="411480"/>
            <a:ext cx="10908792" cy="914400"/>
          </a:xfrm>
          <a:prstGeom prst="rect">
            <a:avLst/>
          </a:prstGeom>
          <a:noFill/>
          <a:ln/>
        </p:spPr>
        <p:txBody>
          <a:bodyPr wrap="square" lIns="0" tIns="0" rIns="0" bIns="0" rtlCol="0" anchor="t"/>
          <a:lstStyle/>
          <a:p>
            <a:pPr algn="l" indent="0" marL="0">
              <a:buNone/>
            </a:pPr>
            <a:r>
              <a:rPr lang="en-US" sz="3400" b="1" dirty="0">
                <a:solidFill>
                  <a:srgbClr val="1F4D3A"/>
                </a:solidFill>
                <a:latin typeface="Cambria" pitchFamily="34" charset="0"/>
                <a:ea typeface="Cambria" pitchFamily="34" charset="-122"/>
                <a:cs typeface="Cambria" pitchFamily="34" charset="-120"/>
              </a:rPr>
              <a:t>Key takeaways (1 to 6)</a:t>
            </a:r>
            <a:endParaRPr lang="en-US" sz="3400" dirty="0"/>
          </a:p>
        </p:txBody>
      </p:sp>
      <p:sp>
        <p:nvSpPr>
          <p:cNvPr id="3" name="Shape 1"/>
          <p:cNvSpPr/>
          <p:nvPr/>
        </p:nvSpPr>
        <p:spPr>
          <a:xfrm>
            <a:off x="640080" y="1627632"/>
            <a:ext cx="502920" cy="502920"/>
          </a:xfrm>
          <a:prstGeom prst="ellipse">
            <a:avLst/>
          </a:prstGeom>
          <a:solidFill>
            <a:srgbClr val="1F4D3A"/>
          </a:solidFill>
          <a:ln w="12700">
            <a:solidFill>
              <a:srgbClr val="1F4D3A"/>
            </a:solidFill>
            <a:prstDash val="solid"/>
          </a:ln>
        </p:spPr>
      </p:sp>
      <p:sp>
        <p:nvSpPr>
          <p:cNvPr id="4" name="Text 2"/>
          <p:cNvSpPr txBox="1"/>
          <p:nvPr/>
        </p:nvSpPr>
        <p:spPr>
          <a:xfrm>
            <a:off x="640080" y="1627632"/>
            <a:ext cx="502920" cy="502920"/>
          </a:xfrm>
          <a:prstGeom prst="rect">
            <a:avLst/>
          </a:prstGeom>
          <a:noFill/>
          <a:ln/>
        </p:spPr>
        <p:txBody>
          <a:bodyPr wrap="square" lIns="0" tIns="0" rIns="0" bIns="0" rtlCol="0" anchor="ctr"/>
          <a:lstStyle/>
          <a:p>
            <a:pPr algn="ctr" indent="0" marL="0">
              <a:buNone/>
            </a:pPr>
            <a:r>
              <a:rPr lang="en-US" sz="1800" b="1" dirty="0">
                <a:solidFill>
                  <a:srgbClr val="FFFFFF"/>
                </a:solidFill>
                <a:latin typeface="Cambria" pitchFamily="34" charset="0"/>
                <a:ea typeface="Cambria" pitchFamily="34" charset="-122"/>
                <a:cs typeface="Cambria" pitchFamily="34" charset="-120"/>
              </a:rPr>
              <a:t>1</a:t>
            </a:r>
            <a:endParaRPr lang="en-US" sz="1800" dirty="0"/>
          </a:p>
        </p:txBody>
      </p:sp>
      <p:sp>
        <p:nvSpPr>
          <p:cNvPr id="5" name="Text 3"/>
          <p:cNvSpPr txBox="1"/>
          <p:nvPr/>
        </p:nvSpPr>
        <p:spPr>
          <a:xfrm>
            <a:off x="1417320" y="1600200"/>
            <a:ext cx="10131552" cy="557784"/>
          </a:xfrm>
          <a:prstGeom prst="rect">
            <a:avLst/>
          </a:prstGeom>
          <a:noFill/>
          <a:ln/>
        </p:spPr>
        <p:txBody>
          <a:bodyPr wrap="square" lIns="0" tIns="0" rIns="0" bIns="0" rtlCol="0" anchor="ctr"/>
          <a:lstStyle/>
          <a:p>
            <a:pPr indent="0" marL="0">
              <a:buNone/>
            </a:pPr>
            <a:r>
              <a:rPr lang="en-US" sz="2400" dirty="0">
                <a:solidFill>
                  <a:srgbClr val="1D2A24"/>
                </a:solidFill>
                <a:latin typeface="Calibri" pitchFamily="34" charset="0"/>
                <a:ea typeface="Calibri" pitchFamily="34" charset="-122"/>
                <a:cs typeface="Calibri" pitchFamily="34" charset="-120"/>
              </a:rPr>
              <a:t>Post-harvest loss can be a business opportunity, if the product is wanted</a:t>
            </a:r>
            <a:endParaRPr lang="en-US" sz="2400" dirty="0"/>
          </a:p>
        </p:txBody>
      </p:sp>
      <p:sp>
        <p:nvSpPr>
          <p:cNvPr id="6" name="Shape 4"/>
          <p:cNvSpPr/>
          <p:nvPr/>
        </p:nvSpPr>
        <p:spPr>
          <a:xfrm>
            <a:off x="640080" y="2374392"/>
            <a:ext cx="502920" cy="502920"/>
          </a:xfrm>
          <a:prstGeom prst="ellipse">
            <a:avLst/>
          </a:prstGeom>
          <a:solidFill>
            <a:srgbClr val="1F4D3A"/>
          </a:solidFill>
          <a:ln w="12700">
            <a:solidFill>
              <a:srgbClr val="1F4D3A"/>
            </a:solidFill>
            <a:prstDash val="solid"/>
          </a:ln>
        </p:spPr>
      </p:sp>
      <p:sp>
        <p:nvSpPr>
          <p:cNvPr id="7" name="Text 5"/>
          <p:cNvSpPr txBox="1"/>
          <p:nvPr/>
        </p:nvSpPr>
        <p:spPr>
          <a:xfrm>
            <a:off x="640080" y="2374392"/>
            <a:ext cx="502920" cy="502920"/>
          </a:xfrm>
          <a:prstGeom prst="rect">
            <a:avLst/>
          </a:prstGeom>
          <a:noFill/>
          <a:ln/>
        </p:spPr>
        <p:txBody>
          <a:bodyPr wrap="square" lIns="0" tIns="0" rIns="0" bIns="0" rtlCol="0" anchor="ctr"/>
          <a:lstStyle/>
          <a:p>
            <a:pPr algn="ctr" indent="0" marL="0">
              <a:buNone/>
            </a:pPr>
            <a:r>
              <a:rPr lang="en-US" sz="1800" b="1" dirty="0">
                <a:solidFill>
                  <a:srgbClr val="FFFFFF"/>
                </a:solidFill>
                <a:latin typeface="Cambria" pitchFamily="34" charset="0"/>
                <a:ea typeface="Cambria" pitchFamily="34" charset="-122"/>
                <a:cs typeface="Cambria" pitchFamily="34" charset="-120"/>
              </a:rPr>
              <a:t>2</a:t>
            </a:r>
            <a:endParaRPr lang="en-US" sz="1800" dirty="0"/>
          </a:p>
        </p:txBody>
      </p:sp>
      <p:sp>
        <p:nvSpPr>
          <p:cNvPr id="8" name="Text 6"/>
          <p:cNvSpPr txBox="1"/>
          <p:nvPr/>
        </p:nvSpPr>
        <p:spPr>
          <a:xfrm>
            <a:off x="1417320" y="2346960"/>
            <a:ext cx="10131552" cy="557784"/>
          </a:xfrm>
          <a:prstGeom prst="rect">
            <a:avLst/>
          </a:prstGeom>
          <a:noFill/>
          <a:ln/>
        </p:spPr>
        <p:txBody>
          <a:bodyPr wrap="square" lIns="0" tIns="0" rIns="0" bIns="0" rtlCol="0" anchor="ctr"/>
          <a:lstStyle/>
          <a:p>
            <a:pPr indent="0" marL="0">
              <a:buNone/>
            </a:pPr>
            <a:r>
              <a:rPr lang="en-US" sz="2400" dirty="0">
                <a:solidFill>
                  <a:srgbClr val="1D2A24"/>
                </a:solidFill>
                <a:latin typeface="Calibri" pitchFamily="34" charset="0"/>
                <a:ea typeface="Calibri" pitchFamily="34" charset="-122"/>
                <a:cs typeface="Calibri" pitchFamily="34" charset="-120"/>
              </a:rPr>
              <a:t>Source in two streams: surplus for the mission, coordinated supply for security</a:t>
            </a:r>
            <a:endParaRPr lang="en-US" sz="2400" dirty="0"/>
          </a:p>
        </p:txBody>
      </p:sp>
      <p:sp>
        <p:nvSpPr>
          <p:cNvPr id="9" name="Shape 7"/>
          <p:cNvSpPr/>
          <p:nvPr/>
        </p:nvSpPr>
        <p:spPr>
          <a:xfrm>
            <a:off x="640080" y="3121152"/>
            <a:ext cx="502920" cy="502920"/>
          </a:xfrm>
          <a:prstGeom prst="ellipse">
            <a:avLst/>
          </a:prstGeom>
          <a:solidFill>
            <a:srgbClr val="1F4D3A"/>
          </a:solidFill>
          <a:ln w="12700">
            <a:solidFill>
              <a:srgbClr val="1F4D3A"/>
            </a:solidFill>
            <a:prstDash val="solid"/>
          </a:ln>
        </p:spPr>
      </p:sp>
      <p:sp>
        <p:nvSpPr>
          <p:cNvPr id="10" name="Text 8"/>
          <p:cNvSpPr txBox="1"/>
          <p:nvPr/>
        </p:nvSpPr>
        <p:spPr>
          <a:xfrm>
            <a:off x="640080" y="3121152"/>
            <a:ext cx="502920" cy="502920"/>
          </a:xfrm>
          <a:prstGeom prst="rect">
            <a:avLst/>
          </a:prstGeom>
          <a:noFill/>
          <a:ln/>
        </p:spPr>
        <p:txBody>
          <a:bodyPr wrap="square" lIns="0" tIns="0" rIns="0" bIns="0" rtlCol="0" anchor="ctr"/>
          <a:lstStyle/>
          <a:p>
            <a:pPr algn="ctr" indent="0" marL="0">
              <a:buNone/>
            </a:pPr>
            <a:r>
              <a:rPr lang="en-US" sz="1800" b="1" dirty="0">
                <a:solidFill>
                  <a:srgbClr val="FFFFFF"/>
                </a:solidFill>
                <a:latin typeface="Cambria" pitchFamily="34" charset="0"/>
                <a:ea typeface="Cambria" pitchFamily="34" charset="-122"/>
                <a:cs typeface="Cambria" pitchFamily="34" charset="-120"/>
              </a:rPr>
              <a:t>3</a:t>
            </a:r>
            <a:endParaRPr lang="en-US" sz="1800" dirty="0"/>
          </a:p>
        </p:txBody>
      </p:sp>
      <p:sp>
        <p:nvSpPr>
          <p:cNvPr id="11" name="Text 9"/>
          <p:cNvSpPr txBox="1"/>
          <p:nvPr/>
        </p:nvSpPr>
        <p:spPr>
          <a:xfrm>
            <a:off x="1417320" y="3093720"/>
            <a:ext cx="10131552" cy="557784"/>
          </a:xfrm>
          <a:prstGeom prst="rect">
            <a:avLst/>
          </a:prstGeom>
          <a:noFill/>
          <a:ln/>
        </p:spPr>
        <p:txBody>
          <a:bodyPr wrap="square" lIns="0" tIns="0" rIns="0" bIns="0" rtlCol="0" anchor="ctr"/>
          <a:lstStyle/>
          <a:p>
            <a:pPr indent="0" marL="0">
              <a:buNone/>
            </a:pPr>
            <a:r>
              <a:rPr lang="en-US" sz="2400" dirty="0">
                <a:solidFill>
                  <a:srgbClr val="1D2A24"/>
                </a:solidFill>
                <a:latin typeface="Calibri" pitchFamily="34" charset="0"/>
                <a:ea typeface="Calibri" pitchFamily="34" charset="-122"/>
                <a:cs typeface="Calibri" pitchFamily="34" charset="-120"/>
              </a:rPr>
              <a:t>Build a platform, not a product: the binder is constant, the vegetable variable</a:t>
            </a:r>
            <a:endParaRPr lang="en-US" sz="2400" dirty="0"/>
          </a:p>
        </p:txBody>
      </p:sp>
      <p:sp>
        <p:nvSpPr>
          <p:cNvPr id="12" name="Shape 10"/>
          <p:cNvSpPr/>
          <p:nvPr/>
        </p:nvSpPr>
        <p:spPr>
          <a:xfrm>
            <a:off x="640080" y="3867912"/>
            <a:ext cx="502920" cy="502920"/>
          </a:xfrm>
          <a:prstGeom prst="ellipse">
            <a:avLst/>
          </a:prstGeom>
          <a:solidFill>
            <a:srgbClr val="1F4D3A"/>
          </a:solidFill>
          <a:ln w="12700">
            <a:solidFill>
              <a:srgbClr val="1F4D3A"/>
            </a:solidFill>
            <a:prstDash val="solid"/>
          </a:ln>
        </p:spPr>
      </p:sp>
      <p:sp>
        <p:nvSpPr>
          <p:cNvPr id="13" name="Text 11"/>
          <p:cNvSpPr txBox="1"/>
          <p:nvPr/>
        </p:nvSpPr>
        <p:spPr>
          <a:xfrm>
            <a:off x="640080" y="3867912"/>
            <a:ext cx="502920" cy="502920"/>
          </a:xfrm>
          <a:prstGeom prst="rect">
            <a:avLst/>
          </a:prstGeom>
          <a:noFill/>
          <a:ln/>
        </p:spPr>
        <p:txBody>
          <a:bodyPr wrap="square" lIns="0" tIns="0" rIns="0" bIns="0" rtlCol="0" anchor="ctr"/>
          <a:lstStyle/>
          <a:p>
            <a:pPr algn="ctr" indent="0" marL="0">
              <a:buNone/>
            </a:pPr>
            <a:r>
              <a:rPr lang="en-US" sz="1800" b="1" dirty="0">
                <a:solidFill>
                  <a:srgbClr val="FFFFFF"/>
                </a:solidFill>
                <a:latin typeface="Cambria" pitchFamily="34" charset="0"/>
                <a:ea typeface="Cambria" pitchFamily="34" charset="-122"/>
                <a:cs typeface="Cambria" pitchFamily="34" charset="-120"/>
              </a:rPr>
              <a:t>4</a:t>
            </a:r>
            <a:endParaRPr lang="en-US" sz="1800" dirty="0"/>
          </a:p>
        </p:txBody>
      </p:sp>
      <p:sp>
        <p:nvSpPr>
          <p:cNvPr id="14" name="Text 12"/>
          <p:cNvSpPr txBox="1"/>
          <p:nvPr/>
        </p:nvSpPr>
        <p:spPr>
          <a:xfrm>
            <a:off x="1417320" y="3840480"/>
            <a:ext cx="10131552" cy="557784"/>
          </a:xfrm>
          <a:prstGeom prst="rect">
            <a:avLst/>
          </a:prstGeom>
          <a:noFill/>
          <a:ln/>
        </p:spPr>
        <p:txBody>
          <a:bodyPr wrap="square" lIns="0" tIns="0" rIns="0" bIns="0" rtlCol="0" anchor="ctr"/>
          <a:lstStyle/>
          <a:p>
            <a:pPr indent="0" marL="0">
              <a:buNone/>
            </a:pPr>
            <a:r>
              <a:rPr lang="en-US" sz="2400" dirty="0">
                <a:solidFill>
                  <a:srgbClr val="1D2A24"/>
                </a:solidFill>
                <a:latin typeface="Calibri" pitchFamily="34" charset="0"/>
                <a:ea typeface="Calibri" pitchFamily="34" charset="-122"/>
                <a:cs typeface="Calibri" pitchFamily="34" charset="-120"/>
              </a:rPr>
              <a:t>Bases and additives play different roles</a:t>
            </a:r>
            <a:endParaRPr lang="en-US" sz="2400" dirty="0"/>
          </a:p>
        </p:txBody>
      </p:sp>
      <p:sp>
        <p:nvSpPr>
          <p:cNvPr id="15" name="Shape 13"/>
          <p:cNvSpPr/>
          <p:nvPr/>
        </p:nvSpPr>
        <p:spPr>
          <a:xfrm>
            <a:off x="640080" y="4614672"/>
            <a:ext cx="502920" cy="502920"/>
          </a:xfrm>
          <a:prstGeom prst="ellipse">
            <a:avLst/>
          </a:prstGeom>
          <a:solidFill>
            <a:srgbClr val="1F4D3A"/>
          </a:solidFill>
          <a:ln w="12700">
            <a:solidFill>
              <a:srgbClr val="1F4D3A"/>
            </a:solidFill>
            <a:prstDash val="solid"/>
          </a:ln>
        </p:spPr>
      </p:sp>
      <p:sp>
        <p:nvSpPr>
          <p:cNvPr id="16" name="Text 14"/>
          <p:cNvSpPr txBox="1"/>
          <p:nvPr/>
        </p:nvSpPr>
        <p:spPr>
          <a:xfrm>
            <a:off x="640080" y="4614672"/>
            <a:ext cx="502920" cy="502920"/>
          </a:xfrm>
          <a:prstGeom prst="rect">
            <a:avLst/>
          </a:prstGeom>
          <a:noFill/>
          <a:ln/>
        </p:spPr>
        <p:txBody>
          <a:bodyPr wrap="square" lIns="0" tIns="0" rIns="0" bIns="0" rtlCol="0" anchor="ctr"/>
          <a:lstStyle/>
          <a:p>
            <a:pPr algn="ctr" indent="0" marL="0">
              <a:buNone/>
            </a:pPr>
            <a:r>
              <a:rPr lang="en-US" sz="1800" b="1" dirty="0">
                <a:solidFill>
                  <a:srgbClr val="FFFFFF"/>
                </a:solidFill>
                <a:latin typeface="Cambria" pitchFamily="34" charset="0"/>
                <a:ea typeface="Cambria" pitchFamily="34" charset="-122"/>
                <a:cs typeface="Cambria" pitchFamily="34" charset="-120"/>
              </a:rPr>
              <a:t>5</a:t>
            </a:r>
            <a:endParaRPr lang="en-US" sz="1800" dirty="0"/>
          </a:p>
        </p:txBody>
      </p:sp>
      <p:sp>
        <p:nvSpPr>
          <p:cNvPr id="17" name="Text 15"/>
          <p:cNvSpPr txBox="1"/>
          <p:nvPr/>
        </p:nvSpPr>
        <p:spPr>
          <a:xfrm>
            <a:off x="1417320" y="4587240"/>
            <a:ext cx="10131552" cy="557784"/>
          </a:xfrm>
          <a:prstGeom prst="rect">
            <a:avLst/>
          </a:prstGeom>
          <a:noFill/>
          <a:ln/>
        </p:spPr>
        <p:txBody>
          <a:bodyPr wrap="square" lIns="0" tIns="0" rIns="0" bIns="0" rtlCol="0" anchor="ctr"/>
          <a:lstStyle/>
          <a:p>
            <a:pPr indent="0" marL="0">
              <a:buNone/>
            </a:pPr>
            <a:r>
              <a:rPr lang="en-US" sz="2400" dirty="0">
                <a:solidFill>
                  <a:srgbClr val="1D2A24"/>
                </a:solidFill>
                <a:latin typeface="Calibri" pitchFamily="34" charset="0"/>
                <a:ea typeface="Calibri" pitchFamily="34" charset="-122"/>
                <a:cs typeface="Calibri" pitchFamily="34" charset="-120"/>
              </a:rPr>
              <a:t>Yield decides which vegetables work as bases. Measure it yourself</a:t>
            </a:r>
            <a:endParaRPr lang="en-US" sz="2400" dirty="0"/>
          </a:p>
        </p:txBody>
      </p:sp>
      <p:sp>
        <p:nvSpPr>
          <p:cNvPr id="18" name="Shape 16"/>
          <p:cNvSpPr/>
          <p:nvPr/>
        </p:nvSpPr>
        <p:spPr>
          <a:xfrm>
            <a:off x="640080" y="5361432"/>
            <a:ext cx="502920" cy="502920"/>
          </a:xfrm>
          <a:prstGeom prst="ellipse">
            <a:avLst/>
          </a:prstGeom>
          <a:solidFill>
            <a:srgbClr val="1F4D3A"/>
          </a:solidFill>
          <a:ln w="12700">
            <a:solidFill>
              <a:srgbClr val="1F4D3A"/>
            </a:solidFill>
            <a:prstDash val="solid"/>
          </a:ln>
        </p:spPr>
      </p:sp>
      <p:sp>
        <p:nvSpPr>
          <p:cNvPr id="19" name="Text 17"/>
          <p:cNvSpPr txBox="1"/>
          <p:nvPr/>
        </p:nvSpPr>
        <p:spPr>
          <a:xfrm>
            <a:off x="640080" y="5361432"/>
            <a:ext cx="502920" cy="502920"/>
          </a:xfrm>
          <a:prstGeom prst="rect">
            <a:avLst/>
          </a:prstGeom>
          <a:noFill/>
          <a:ln/>
        </p:spPr>
        <p:txBody>
          <a:bodyPr wrap="square" lIns="0" tIns="0" rIns="0" bIns="0" rtlCol="0" anchor="ctr"/>
          <a:lstStyle/>
          <a:p>
            <a:pPr algn="ctr" indent="0" marL="0">
              <a:buNone/>
            </a:pPr>
            <a:r>
              <a:rPr lang="en-US" sz="1800" b="1" dirty="0">
                <a:solidFill>
                  <a:srgbClr val="FFFFFF"/>
                </a:solidFill>
                <a:latin typeface="Cambria" pitchFamily="34" charset="0"/>
                <a:ea typeface="Cambria" pitchFamily="34" charset="-122"/>
                <a:cs typeface="Cambria" pitchFamily="34" charset="-120"/>
              </a:rPr>
              <a:t>6</a:t>
            </a:r>
            <a:endParaRPr lang="en-US" sz="1800" dirty="0"/>
          </a:p>
        </p:txBody>
      </p:sp>
      <p:sp>
        <p:nvSpPr>
          <p:cNvPr id="20" name="Text 18"/>
          <p:cNvSpPr txBox="1"/>
          <p:nvPr/>
        </p:nvSpPr>
        <p:spPr>
          <a:xfrm>
            <a:off x="1417320" y="5334000"/>
            <a:ext cx="10131552" cy="557784"/>
          </a:xfrm>
          <a:prstGeom prst="rect">
            <a:avLst/>
          </a:prstGeom>
          <a:noFill/>
          <a:ln/>
        </p:spPr>
        <p:txBody>
          <a:bodyPr wrap="square" lIns="0" tIns="0" rIns="0" bIns="0" rtlCol="0" anchor="ctr"/>
          <a:lstStyle/>
          <a:p>
            <a:pPr indent="0" marL="0">
              <a:buNone/>
            </a:pPr>
            <a:r>
              <a:rPr lang="en-US" sz="2400" dirty="0">
                <a:solidFill>
                  <a:srgbClr val="1D2A24"/>
                </a:solidFill>
                <a:latin typeface="Calibri" pitchFamily="34" charset="0"/>
                <a:ea typeface="Calibri" pitchFamily="34" charset="-122"/>
                <a:cs typeface="Calibri" pitchFamily="34" charset="-120"/>
              </a:rPr>
              <a:t>The binder ratio is not transferable. Every new base needs its own test</a:t>
            </a:r>
            <a:endParaRPr lang="en-US" sz="2400" dirty="0"/>
          </a:p>
        </p:txBody>
      </p:sp>
      <p:sp>
        <p:nvSpPr>
          <p:cNvPr id="25" name="Slide Number Placeholder 0"/>
          <p:cNvSpPr>
            <a:spLocks noGrp="1"/>
          </p:cNvSpPr>
          <p:nvPr>
            <p:ph type="sldNum" sz="quarter" idx="4294967295"/>
          </p:nvPr>
        </p:nvSpPr>
        <p:spPr>
          <a:xfrm>
            <a:off x="10817352" y="6419088"/>
            <a:ext cx="73152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5B6B62"/>
                </a:solidFill>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1"/>
          <p:cNvSpPr/>
          <p:nvPr>
            <p:ph idx="101" type="title" hasCustomPrompt="1"/>
          </p:nvPr>
        </p:nvSpPr>
        <p:spPr>
          <a:xfrm>
            <a:off x="640080" y="411480"/>
            <a:ext cx="10908792" cy="914400"/>
          </a:xfrm>
          <a:prstGeom prst="rect">
            <a:avLst/>
          </a:prstGeom>
          <a:noFill/>
          <a:ln/>
        </p:spPr>
        <p:txBody>
          <a:bodyPr wrap="square" lIns="0" tIns="0" rIns="0" bIns="0" rtlCol="0" anchor="t"/>
          <a:lstStyle/>
          <a:p>
            <a:pPr algn="l" indent="0" marL="0">
              <a:buNone/>
            </a:pPr>
            <a:r>
              <a:rPr lang="en-US" sz="3400" b="1" dirty="0">
                <a:solidFill>
                  <a:srgbClr val="1F4D3A"/>
                </a:solidFill>
                <a:latin typeface="Cambria" pitchFamily="34" charset="0"/>
                <a:ea typeface="Cambria" pitchFamily="34" charset="-122"/>
                <a:cs typeface="Cambria" pitchFamily="34" charset="-120"/>
              </a:rPr>
              <a:t>Key takeaways (7 to 11)</a:t>
            </a:r>
            <a:endParaRPr lang="en-US" sz="3400" dirty="0"/>
          </a:p>
        </p:txBody>
      </p:sp>
      <p:sp>
        <p:nvSpPr>
          <p:cNvPr id="3" name="Shape 1"/>
          <p:cNvSpPr/>
          <p:nvPr/>
        </p:nvSpPr>
        <p:spPr>
          <a:xfrm>
            <a:off x="640080" y="1627632"/>
            <a:ext cx="502920" cy="502920"/>
          </a:xfrm>
          <a:prstGeom prst="ellipse">
            <a:avLst/>
          </a:prstGeom>
          <a:solidFill>
            <a:srgbClr val="1F4D3A"/>
          </a:solidFill>
          <a:ln w="12700">
            <a:solidFill>
              <a:srgbClr val="1F4D3A"/>
            </a:solidFill>
            <a:prstDash val="solid"/>
          </a:ln>
        </p:spPr>
      </p:sp>
      <p:sp>
        <p:nvSpPr>
          <p:cNvPr id="4" name="Text 2"/>
          <p:cNvSpPr txBox="1"/>
          <p:nvPr/>
        </p:nvSpPr>
        <p:spPr>
          <a:xfrm>
            <a:off x="640080" y="1627632"/>
            <a:ext cx="502920" cy="502920"/>
          </a:xfrm>
          <a:prstGeom prst="rect">
            <a:avLst/>
          </a:prstGeom>
          <a:noFill/>
          <a:ln/>
        </p:spPr>
        <p:txBody>
          <a:bodyPr wrap="square" lIns="0" tIns="0" rIns="0" bIns="0" rtlCol="0" anchor="ctr"/>
          <a:lstStyle/>
          <a:p>
            <a:pPr algn="ctr" indent="0" marL="0">
              <a:buNone/>
            </a:pPr>
            <a:r>
              <a:rPr lang="en-US" sz="1800" b="1" dirty="0">
                <a:solidFill>
                  <a:srgbClr val="FFFFFF"/>
                </a:solidFill>
                <a:latin typeface="Cambria" pitchFamily="34" charset="0"/>
                <a:ea typeface="Cambria" pitchFamily="34" charset="-122"/>
                <a:cs typeface="Cambria" pitchFamily="34" charset="-120"/>
              </a:rPr>
              <a:t>1</a:t>
            </a:r>
            <a:endParaRPr lang="en-US" sz="1800" dirty="0"/>
          </a:p>
        </p:txBody>
      </p:sp>
      <p:sp>
        <p:nvSpPr>
          <p:cNvPr id="5" name="Text 3"/>
          <p:cNvSpPr txBox="1"/>
          <p:nvPr/>
        </p:nvSpPr>
        <p:spPr>
          <a:xfrm>
            <a:off x="1417320" y="1600200"/>
            <a:ext cx="10131552" cy="557784"/>
          </a:xfrm>
          <a:prstGeom prst="rect">
            <a:avLst/>
          </a:prstGeom>
          <a:noFill/>
          <a:ln/>
        </p:spPr>
        <p:txBody>
          <a:bodyPr wrap="square" lIns="0" tIns="0" rIns="0" bIns="0" rtlCol="0" anchor="ctr"/>
          <a:lstStyle/>
          <a:p>
            <a:pPr indent="0" marL="0">
              <a:buNone/>
            </a:pPr>
            <a:r>
              <a:rPr lang="en-US" sz="2400" dirty="0">
                <a:solidFill>
                  <a:srgbClr val="1D2A24"/>
                </a:solidFill>
                <a:latin typeface="Calibri" pitchFamily="34" charset="0"/>
                <a:ea typeface="Calibri" pitchFamily="34" charset="-122"/>
                <a:cs typeface="Calibri" pitchFamily="34" charset="-120"/>
              </a:rPr>
              <a:t>Registration is not optional. One certificate and one label per variant</a:t>
            </a:r>
            <a:endParaRPr lang="en-US" sz="2400" dirty="0"/>
          </a:p>
        </p:txBody>
      </p:sp>
      <p:sp>
        <p:nvSpPr>
          <p:cNvPr id="6" name="Shape 4"/>
          <p:cNvSpPr/>
          <p:nvPr/>
        </p:nvSpPr>
        <p:spPr>
          <a:xfrm>
            <a:off x="640080" y="2496312"/>
            <a:ext cx="502920" cy="502920"/>
          </a:xfrm>
          <a:prstGeom prst="ellipse">
            <a:avLst/>
          </a:prstGeom>
          <a:solidFill>
            <a:srgbClr val="1F4D3A"/>
          </a:solidFill>
          <a:ln w="12700">
            <a:solidFill>
              <a:srgbClr val="1F4D3A"/>
            </a:solidFill>
            <a:prstDash val="solid"/>
          </a:ln>
        </p:spPr>
      </p:sp>
      <p:sp>
        <p:nvSpPr>
          <p:cNvPr id="7" name="Text 5"/>
          <p:cNvSpPr txBox="1"/>
          <p:nvPr/>
        </p:nvSpPr>
        <p:spPr>
          <a:xfrm>
            <a:off x="640080" y="2496312"/>
            <a:ext cx="502920" cy="502920"/>
          </a:xfrm>
          <a:prstGeom prst="rect">
            <a:avLst/>
          </a:prstGeom>
          <a:noFill/>
          <a:ln/>
        </p:spPr>
        <p:txBody>
          <a:bodyPr wrap="square" lIns="0" tIns="0" rIns="0" bIns="0" rtlCol="0" anchor="ctr"/>
          <a:lstStyle/>
          <a:p>
            <a:pPr algn="ctr" indent="0" marL="0">
              <a:buNone/>
            </a:pPr>
            <a:r>
              <a:rPr lang="en-US" sz="1800" b="1" dirty="0">
                <a:solidFill>
                  <a:srgbClr val="FFFFFF"/>
                </a:solidFill>
                <a:latin typeface="Cambria" pitchFamily="34" charset="0"/>
                <a:ea typeface="Cambria" pitchFamily="34" charset="-122"/>
                <a:cs typeface="Cambria" pitchFamily="34" charset="-120"/>
              </a:rPr>
              <a:t>2</a:t>
            </a:r>
            <a:endParaRPr lang="en-US" sz="1800" dirty="0"/>
          </a:p>
        </p:txBody>
      </p:sp>
      <p:sp>
        <p:nvSpPr>
          <p:cNvPr id="8" name="Text 6"/>
          <p:cNvSpPr txBox="1"/>
          <p:nvPr/>
        </p:nvSpPr>
        <p:spPr>
          <a:xfrm>
            <a:off x="1417320" y="2468880"/>
            <a:ext cx="10131552" cy="557784"/>
          </a:xfrm>
          <a:prstGeom prst="rect">
            <a:avLst/>
          </a:prstGeom>
          <a:noFill/>
          <a:ln/>
        </p:spPr>
        <p:txBody>
          <a:bodyPr wrap="square" lIns="0" tIns="0" rIns="0" bIns="0" rtlCol="0" anchor="ctr"/>
          <a:lstStyle/>
          <a:p>
            <a:pPr indent="0" marL="0">
              <a:buNone/>
            </a:pPr>
            <a:r>
              <a:rPr lang="en-US" sz="2400" dirty="0">
                <a:solidFill>
                  <a:srgbClr val="1D2A24"/>
                </a:solidFill>
                <a:latin typeface="Calibri" pitchFamily="34" charset="0"/>
                <a:ea typeface="Calibri" pitchFamily="34" charset="-122"/>
                <a:cs typeface="Calibri" pitchFamily="34" charset="-120"/>
              </a:rPr>
              <a:t>Position for enjoyment, not treatment, and keep every claim honest</a:t>
            </a:r>
            <a:endParaRPr lang="en-US" sz="2400" dirty="0"/>
          </a:p>
        </p:txBody>
      </p:sp>
      <p:sp>
        <p:nvSpPr>
          <p:cNvPr id="9" name="Shape 7"/>
          <p:cNvSpPr/>
          <p:nvPr/>
        </p:nvSpPr>
        <p:spPr>
          <a:xfrm>
            <a:off x="640080" y="3364992"/>
            <a:ext cx="502920" cy="502920"/>
          </a:xfrm>
          <a:prstGeom prst="ellipse">
            <a:avLst/>
          </a:prstGeom>
          <a:solidFill>
            <a:srgbClr val="1F4D3A"/>
          </a:solidFill>
          <a:ln w="12700">
            <a:solidFill>
              <a:srgbClr val="1F4D3A"/>
            </a:solidFill>
            <a:prstDash val="solid"/>
          </a:ln>
        </p:spPr>
      </p:sp>
      <p:sp>
        <p:nvSpPr>
          <p:cNvPr id="10" name="Text 8"/>
          <p:cNvSpPr txBox="1"/>
          <p:nvPr/>
        </p:nvSpPr>
        <p:spPr>
          <a:xfrm>
            <a:off x="640080" y="3364992"/>
            <a:ext cx="502920" cy="502920"/>
          </a:xfrm>
          <a:prstGeom prst="rect">
            <a:avLst/>
          </a:prstGeom>
          <a:noFill/>
          <a:ln/>
        </p:spPr>
        <p:txBody>
          <a:bodyPr wrap="square" lIns="0" tIns="0" rIns="0" bIns="0" rtlCol="0" anchor="ctr"/>
          <a:lstStyle/>
          <a:p>
            <a:pPr algn="ctr" indent="0" marL="0">
              <a:buNone/>
            </a:pPr>
            <a:r>
              <a:rPr lang="en-US" sz="1800" b="1" dirty="0">
                <a:solidFill>
                  <a:srgbClr val="FFFFFF"/>
                </a:solidFill>
                <a:latin typeface="Cambria" pitchFamily="34" charset="0"/>
                <a:ea typeface="Cambria" pitchFamily="34" charset="-122"/>
                <a:cs typeface="Cambria" pitchFamily="34" charset="-120"/>
              </a:rPr>
              <a:t>3</a:t>
            </a:r>
            <a:endParaRPr lang="en-US" sz="1800" dirty="0"/>
          </a:p>
        </p:txBody>
      </p:sp>
      <p:sp>
        <p:nvSpPr>
          <p:cNvPr id="11" name="Text 9"/>
          <p:cNvSpPr txBox="1"/>
          <p:nvPr/>
        </p:nvSpPr>
        <p:spPr>
          <a:xfrm>
            <a:off x="1417320" y="3337560"/>
            <a:ext cx="10131552" cy="557784"/>
          </a:xfrm>
          <a:prstGeom prst="rect">
            <a:avLst/>
          </a:prstGeom>
          <a:noFill/>
          <a:ln/>
        </p:spPr>
        <p:txBody>
          <a:bodyPr wrap="square" lIns="0" tIns="0" rIns="0" bIns="0" rtlCol="0" anchor="ctr"/>
          <a:lstStyle/>
          <a:p>
            <a:pPr indent="0" marL="0">
              <a:buNone/>
            </a:pPr>
            <a:r>
              <a:rPr lang="en-US" sz="2400" dirty="0">
                <a:solidFill>
                  <a:srgbClr val="1D2A24"/>
                </a:solidFill>
                <a:latin typeface="Calibri" pitchFamily="34" charset="0"/>
                <a:ea typeface="Calibri" pitchFamily="34" charset="-122"/>
                <a:cs typeface="Calibri" pitchFamily="34" charset="-120"/>
              </a:rPr>
              <a:t>Digital channels let you start small and learn first</a:t>
            </a:r>
            <a:endParaRPr lang="en-US" sz="2400" dirty="0"/>
          </a:p>
        </p:txBody>
      </p:sp>
      <p:sp>
        <p:nvSpPr>
          <p:cNvPr id="12" name="Shape 10"/>
          <p:cNvSpPr/>
          <p:nvPr/>
        </p:nvSpPr>
        <p:spPr>
          <a:xfrm>
            <a:off x="640080" y="4233672"/>
            <a:ext cx="502920" cy="502920"/>
          </a:xfrm>
          <a:prstGeom prst="ellipse">
            <a:avLst/>
          </a:prstGeom>
          <a:solidFill>
            <a:srgbClr val="1F4D3A"/>
          </a:solidFill>
          <a:ln w="12700">
            <a:solidFill>
              <a:srgbClr val="1F4D3A"/>
            </a:solidFill>
            <a:prstDash val="solid"/>
          </a:ln>
        </p:spPr>
      </p:sp>
      <p:sp>
        <p:nvSpPr>
          <p:cNvPr id="13" name="Text 11"/>
          <p:cNvSpPr txBox="1"/>
          <p:nvPr/>
        </p:nvSpPr>
        <p:spPr>
          <a:xfrm>
            <a:off x="640080" y="4233672"/>
            <a:ext cx="502920" cy="502920"/>
          </a:xfrm>
          <a:prstGeom prst="rect">
            <a:avLst/>
          </a:prstGeom>
          <a:noFill/>
          <a:ln/>
        </p:spPr>
        <p:txBody>
          <a:bodyPr wrap="square" lIns="0" tIns="0" rIns="0" bIns="0" rtlCol="0" anchor="ctr"/>
          <a:lstStyle/>
          <a:p>
            <a:pPr algn="ctr" indent="0" marL="0">
              <a:buNone/>
            </a:pPr>
            <a:r>
              <a:rPr lang="en-US" sz="1800" b="1" dirty="0">
                <a:solidFill>
                  <a:srgbClr val="FFFFFF"/>
                </a:solidFill>
                <a:latin typeface="Cambria" pitchFamily="34" charset="0"/>
                <a:ea typeface="Cambria" pitchFamily="34" charset="-122"/>
                <a:cs typeface="Cambria" pitchFamily="34" charset="-120"/>
              </a:rPr>
              <a:t>4</a:t>
            </a:r>
            <a:endParaRPr lang="en-US" sz="1800" dirty="0"/>
          </a:p>
        </p:txBody>
      </p:sp>
      <p:sp>
        <p:nvSpPr>
          <p:cNvPr id="14" name="Text 12"/>
          <p:cNvSpPr txBox="1"/>
          <p:nvPr/>
        </p:nvSpPr>
        <p:spPr>
          <a:xfrm>
            <a:off x="1417320" y="4206240"/>
            <a:ext cx="10131552" cy="557784"/>
          </a:xfrm>
          <a:prstGeom prst="rect">
            <a:avLst/>
          </a:prstGeom>
          <a:noFill/>
          <a:ln/>
        </p:spPr>
        <p:txBody>
          <a:bodyPr wrap="square" lIns="0" tIns="0" rIns="0" bIns="0" rtlCol="0" anchor="ctr"/>
          <a:lstStyle/>
          <a:p>
            <a:pPr indent="0" marL="0">
              <a:buNone/>
            </a:pPr>
            <a:r>
              <a:rPr lang="en-US" sz="2400" dirty="0">
                <a:solidFill>
                  <a:srgbClr val="1D2A24"/>
                </a:solidFill>
                <a:latin typeface="Calibri" pitchFamily="34" charset="0"/>
                <a:ea typeface="Calibri" pitchFamily="34" charset="-122"/>
                <a:cs typeface="Calibri" pitchFamily="34" charset="-120"/>
              </a:rPr>
              <a:t>Know your unit economics before you scale</a:t>
            </a:r>
            <a:endParaRPr lang="en-US" sz="2400" dirty="0"/>
          </a:p>
        </p:txBody>
      </p:sp>
      <p:sp>
        <p:nvSpPr>
          <p:cNvPr id="15" name="Shape 13"/>
          <p:cNvSpPr/>
          <p:nvPr/>
        </p:nvSpPr>
        <p:spPr>
          <a:xfrm>
            <a:off x="640080" y="5102352"/>
            <a:ext cx="502920" cy="502920"/>
          </a:xfrm>
          <a:prstGeom prst="ellipse">
            <a:avLst/>
          </a:prstGeom>
          <a:solidFill>
            <a:srgbClr val="1F4D3A"/>
          </a:solidFill>
          <a:ln w="12700">
            <a:solidFill>
              <a:srgbClr val="1F4D3A"/>
            </a:solidFill>
            <a:prstDash val="solid"/>
          </a:ln>
        </p:spPr>
      </p:sp>
      <p:sp>
        <p:nvSpPr>
          <p:cNvPr id="16" name="Text 14"/>
          <p:cNvSpPr txBox="1"/>
          <p:nvPr/>
        </p:nvSpPr>
        <p:spPr>
          <a:xfrm>
            <a:off x="640080" y="5102352"/>
            <a:ext cx="502920" cy="502920"/>
          </a:xfrm>
          <a:prstGeom prst="rect">
            <a:avLst/>
          </a:prstGeom>
          <a:noFill/>
          <a:ln/>
        </p:spPr>
        <p:txBody>
          <a:bodyPr wrap="square" lIns="0" tIns="0" rIns="0" bIns="0" rtlCol="0" anchor="ctr"/>
          <a:lstStyle/>
          <a:p>
            <a:pPr algn="ctr" indent="0" marL="0">
              <a:buNone/>
            </a:pPr>
            <a:r>
              <a:rPr lang="en-US" sz="1800" b="1" dirty="0">
                <a:solidFill>
                  <a:srgbClr val="FFFFFF"/>
                </a:solidFill>
                <a:latin typeface="Cambria" pitchFamily="34" charset="0"/>
                <a:ea typeface="Cambria" pitchFamily="34" charset="-122"/>
                <a:cs typeface="Cambria" pitchFamily="34" charset="-120"/>
              </a:rPr>
              <a:t>5</a:t>
            </a:r>
            <a:endParaRPr lang="en-US" sz="1800" dirty="0"/>
          </a:p>
        </p:txBody>
      </p:sp>
      <p:sp>
        <p:nvSpPr>
          <p:cNvPr id="17" name="Text 15"/>
          <p:cNvSpPr txBox="1"/>
          <p:nvPr/>
        </p:nvSpPr>
        <p:spPr>
          <a:xfrm>
            <a:off x="1417320" y="5074920"/>
            <a:ext cx="10131552" cy="557784"/>
          </a:xfrm>
          <a:prstGeom prst="rect">
            <a:avLst/>
          </a:prstGeom>
          <a:noFill/>
          <a:ln/>
        </p:spPr>
        <p:txBody>
          <a:bodyPr wrap="square" lIns="0" tIns="0" rIns="0" bIns="0" rtlCol="0" anchor="ctr"/>
          <a:lstStyle/>
          <a:p>
            <a:pPr indent="0" marL="0">
              <a:buNone/>
            </a:pPr>
            <a:r>
              <a:rPr lang="en-US" sz="2400" dirty="0">
                <a:solidFill>
                  <a:srgbClr val="1D2A24"/>
                </a:solidFill>
                <a:latin typeface="Calibri" pitchFamily="34" charset="0"/>
                <a:ea typeface="Calibri" pitchFamily="34" charset="-122"/>
                <a:cs typeface="Calibri" pitchFamily="34" charset="-120"/>
              </a:rPr>
              <a:t>Explain your business with only numbers you can source</a:t>
            </a:r>
            <a:endParaRPr lang="en-US" sz="2400" dirty="0"/>
          </a:p>
        </p:txBody>
      </p:sp>
      <p:sp>
        <p:nvSpPr>
          <p:cNvPr id="25" name="Slide Number Placeholder 0"/>
          <p:cNvSpPr>
            <a:spLocks noGrp="1"/>
          </p:cNvSpPr>
          <p:nvPr>
            <p:ph type="sldNum" sz="quarter" idx="4294967295"/>
          </p:nvPr>
        </p:nvSpPr>
        <p:spPr>
          <a:xfrm>
            <a:off x="10817352" y="6419088"/>
            <a:ext cx="73152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5B6B62"/>
                </a:solidFill>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txBox="1"/>
          <p:nvPr/>
        </p:nvSpPr>
        <p:spPr>
          <a:xfrm>
            <a:off x="822960" y="822960"/>
            <a:ext cx="10515600" cy="1188720"/>
          </a:xfrm>
          <a:prstGeom prst="rect">
            <a:avLst/>
          </a:prstGeom>
          <a:noFill/>
          <a:ln/>
        </p:spPr>
        <p:txBody>
          <a:bodyPr wrap="square" lIns="0" tIns="0" rIns="0" bIns="0" rtlCol="0" anchor="t"/>
          <a:lstStyle/>
          <a:p>
            <a:pPr indent="0" marL="0">
              <a:buNone/>
            </a:pPr>
            <a:r>
              <a:rPr lang="en-US" sz="4400" b="1" dirty="0">
                <a:solidFill>
                  <a:srgbClr val="FFFFFF"/>
                </a:solidFill>
                <a:latin typeface="Cambria" pitchFamily="34" charset="0"/>
                <a:ea typeface="Cambria" pitchFamily="34" charset="-122"/>
                <a:cs typeface="Cambria" pitchFamily="34" charset="-120"/>
              </a:rPr>
              <a:t>Your next seven days</a:t>
            </a:r>
            <a:endParaRPr lang="en-US" sz="4400" dirty="0"/>
          </a:p>
        </p:txBody>
      </p:sp>
      <p:sp>
        <p:nvSpPr>
          <p:cNvPr id="3" name="Shape 1"/>
          <p:cNvSpPr/>
          <p:nvPr/>
        </p:nvSpPr>
        <p:spPr>
          <a:xfrm>
            <a:off x="822960" y="2377440"/>
            <a:ext cx="7498080" cy="3200400"/>
          </a:xfrm>
          <a:prstGeom prst="rect">
            <a:avLst/>
          </a:prstGeom>
          <a:solidFill>
            <a:srgbClr val="FFFFFF"/>
          </a:solidFill>
          <a:ln w="12700">
            <a:solidFill>
              <a:srgbClr val="FFFFFF"/>
            </a:solidFill>
            <a:prstDash val="solid"/>
          </a:ln>
        </p:spPr>
      </p:sp>
      <p:sp>
        <p:nvSpPr>
          <p:cNvPr id="4" name="Text 2"/>
          <p:cNvSpPr txBox="1"/>
          <p:nvPr/>
        </p:nvSpPr>
        <p:spPr>
          <a:xfrm>
            <a:off x="1188720" y="2560320"/>
            <a:ext cx="6766560" cy="2834640"/>
          </a:xfrm>
          <a:prstGeom prst="rect">
            <a:avLst/>
          </a:prstGeom>
          <a:noFill/>
          <a:ln/>
        </p:spPr>
        <p:txBody>
          <a:bodyPr wrap="square" lIns="0" tIns="0" rIns="0" bIns="0" rtlCol="0" anchor="ctr"/>
          <a:lstStyle/>
          <a:p>
            <a:pPr indent="0" marL="0">
              <a:buNone/>
            </a:pPr>
            <a:r>
              <a:rPr lang="en-US" sz="2800" dirty="0">
                <a:solidFill>
                  <a:srgbClr val="1F4D3A"/>
                </a:solidFill>
                <a:latin typeface="Cambria" pitchFamily="34" charset="0"/>
                <a:ea typeface="Cambria" pitchFamily="34" charset="-122"/>
                <a:cs typeface="Cambria" pitchFamily="34" charset="-120"/>
              </a:rPr>
              <a:t>Write one action on a card. Make it specific, make it small, and put a day on it.</a:t>
            </a:r>
            <a:endParaRPr lang="en-US" sz="2800" dirty="0"/>
          </a:p>
        </p:txBody>
      </p:sp>
      <p:sp>
        <p:nvSpPr>
          <p:cNvPr id="5" name="Shape 3"/>
          <p:cNvSpPr/>
          <p:nvPr/>
        </p:nvSpPr>
        <p:spPr>
          <a:xfrm>
            <a:off x="8961120" y="2651760"/>
            <a:ext cx="2468880" cy="2468880"/>
          </a:xfrm>
          <a:prstGeom prst="ellipse">
            <a:avLst/>
          </a:prstGeom>
          <a:solidFill>
            <a:srgbClr val="B8821F"/>
          </a:solidFill>
          <a:ln w="12700">
            <a:solidFill>
              <a:srgbClr val="B8821F"/>
            </a:solidFill>
            <a:prstDash val="solid"/>
          </a:ln>
        </p:spPr>
      </p:sp>
      <p:sp>
        <p:nvSpPr>
          <p:cNvPr id="6" name="Text 4"/>
          <p:cNvSpPr txBox="1"/>
          <p:nvPr/>
        </p:nvSpPr>
        <p:spPr>
          <a:xfrm>
            <a:off x="8961120" y="2651760"/>
            <a:ext cx="2468880" cy="2468880"/>
          </a:xfrm>
          <a:prstGeom prst="rect">
            <a:avLst/>
          </a:prstGeom>
          <a:noFill/>
          <a:ln/>
        </p:spPr>
        <p:txBody>
          <a:bodyPr wrap="square" lIns="0" tIns="0" rIns="0" bIns="0" rtlCol="0" anchor="ctr"/>
          <a:lstStyle/>
          <a:p>
            <a:pPr algn="ctr" indent="0" marL="0">
              <a:buNone/>
            </a:pPr>
            <a:r>
              <a:rPr lang="en-US" sz="11000" b="1" dirty="0">
                <a:solidFill>
                  <a:srgbClr val="FFFFFF"/>
                </a:solidFill>
                <a:latin typeface="Cambria" pitchFamily="34" charset="0"/>
                <a:ea typeface="Cambria" pitchFamily="34" charset="-122"/>
                <a:cs typeface="Cambria" pitchFamily="34" charset="-120"/>
              </a:rPr>
              <a:t>7</a:t>
            </a:r>
            <a:endParaRPr lang="en-US" sz="1100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0"/>
          <p:cNvSpPr txBox="1"/>
          <p:nvPr/>
        </p:nvSpPr>
        <p:spPr>
          <a:xfrm>
            <a:off x="822960" y="1097280"/>
            <a:ext cx="10515600" cy="1097280"/>
          </a:xfrm>
          <a:prstGeom prst="rect">
            <a:avLst/>
          </a:prstGeom>
          <a:noFill/>
          <a:ln/>
        </p:spPr>
        <p:txBody>
          <a:bodyPr wrap="square" lIns="0" tIns="0" rIns="0" bIns="0" rtlCol="0" anchor="t"/>
          <a:lstStyle/>
          <a:p>
            <a:pPr indent="0" marL="0">
              <a:buNone/>
            </a:pPr>
            <a:r>
              <a:rPr lang="en-US" sz="4800" b="1" dirty="0">
                <a:solidFill>
                  <a:srgbClr val="FFFFFF"/>
                </a:solidFill>
                <a:latin typeface="Cambria" pitchFamily="34" charset="0"/>
                <a:ea typeface="Cambria" pitchFamily="34" charset="-122"/>
                <a:cs typeface="Cambria" pitchFamily="34" charset="-120"/>
              </a:rPr>
              <a:t>Keep learning</a:t>
            </a:r>
            <a:endParaRPr lang="en-US" sz="4800" dirty="0"/>
          </a:p>
        </p:txBody>
      </p:sp>
      <p:sp>
        <p:nvSpPr>
          <p:cNvPr id="3" name="Text 1"/>
          <p:cNvSpPr txBox="1"/>
          <p:nvPr/>
        </p:nvSpPr>
        <p:spPr>
          <a:xfrm>
            <a:off x="822960" y="2560320"/>
            <a:ext cx="10241280" cy="1280160"/>
          </a:xfrm>
          <a:prstGeom prst="rect">
            <a:avLst/>
          </a:prstGeom>
          <a:noFill/>
          <a:ln/>
        </p:spPr>
        <p:txBody>
          <a:bodyPr wrap="square" lIns="0" tIns="0" rIns="0" bIns="0" rtlCol="0" anchor="t"/>
          <a:lstStyle/>
          <a:p>
            <a:pPr indent="0" marL="0">
              <a:buNone/>
            </a:pPr>
            <a:r>
              <a:rPr lang="en-US" sz="2600" dirty="0">
                <a:solidFill>
                  <a:srgbClr val="E9C46A"/>
                </a:solidFill>
                <a:latin typeface="Calibri" pitchFamily="34" charset="0"/>
                <a:ea typeface="Calibri" pitchFamily="34" charset="-122"/>
                <a:cs typeface="Calibri" pitchFamily="34" charset="-120"/>
              </a:rPr>
              <a:t>Module, workbook and quiz: africagric.com/en/academy/value-added-processing</a:t>
            </a:r>
            <a:endParaRPr lang="en-US" sz="2600" dirty="0"/>
          </a:p>
        </p:txBody>
      </p:sp>
      <p:sp>
        <p:nvSpPr>
          <p:cNvPr id="4" name="Text 2"/>
          <p:cNvSpPr txBox="1"/>
          <p:nvPr/>
        </p:nvSpPr>
        <p:spPr>
          <a:xfrm>
            <a:off x="822960" y="4754880"/>
            <a:ext cx="10058400" cy="1097280"/>
          </a:xfrm>
          <a:prstGeom prst="rect">
            <a:avLst/>
          </a:prstGeom>
          <a:noFill/>
          <a:ln/>
        </p:spPr>
        <p:txBody>
          <a:bodyPr wrap="square" lIns="0" tIns="0" rIns="0" bIns="0" rtlCol="0" anchor="t"/>
          <a:lstStyle/>
          <a:p>
            <a:pPr indent="0" marL="0">
              <a:buNone/>
            </a:pPr>
            <a:r>
              <a:rPr lang="en-US" sz="1600" dirty="0">
                <a:solidFill>
                  <a:srgbClr val="DCEBE2"/>
                </a:solidFill>
                <a:latin typeface="Calibri" pitchFamily="34" charset="0"/>
                <a:ea typeface="Calibri" pitchFamily="34" charset="-122"/>
                <a:cs typeface="Calibri" pitchFamily="34" charset="-120"/>
              </a:rPr>
              <a:t>Educational material. Not legal, regulatory, nutritional or medical advice. Check every rule, fee and programme with the authority named before you act.</a:t>
            </a:r>
            <a:endParaRPr lang="en-US" sz="1600" dirty="0"/>
          </a:p>
        </p:txBody>
      </p:sp>
    </p:spTree>
  </p:cSld>
  <p:clrMapOvr>
    <a:masterClrMapping/>
  </p:clrMapOvr>
</p:sld>
</file>

<file path=ppt/theme/theme1.xml><?xml version="1.0" encoding="utf-8"?>
<a:theme xmlns:a="http://schemas.openxmlformats.org/drawingml/2006/main" name="AfricAgric">
  <a:themeElements>
    <a:clrScheme name="AfricAgric">
      <a:dk1>
        <a:srgbClr val="1D2A24"/>
      </a:dk1>
      <a:lt1>
        <a:srgbClr val="FFFFFF"/>
      </a:lt1>
      <a:dk2>
        <a:srgbClr val="1F4D3A"/>
      </a:dk2>
      <a:lt2>
        <a:srgbClr val="EAF1EC"/>
      </a:lt2>
      <a:accent1>
        <a:srgbClr val="1F4D3A"/>
      </a:accent1>
      <a:accent2>
        <a:srgbClr val="B8821F"/>
      </a:accent2>
      <a:accent3>
        <a:srgbClr val="A8472A"/>
      </a:accent3>
      <a:accent4>
        <a:srgbClr val="2F6B50"/>
      </a:accent4>
      <a:accent5>
        <a:srgbClr val="9CBFA9"/>
      </a:accent5>
      <a:accent6>
        <a:srgbClr val="E9C46A"/>
      </a:accent6>
      <a:hlink>
        <a:srgbClr val="2F6B50"/>
      </a:hlink>
      <a:folHlink>
        <a:srgbClr val="5B6B62"/>
      </a:folHlink>
    </a:clrScheme>
    <a:fontScheme name="AfricAgric">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40</Slides>
  <Notes>40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40</vt:i4>
      </vt:variant>
    </vt:vector>
  </HeadingPairs>
  <TitlesOfParts>
    <vt:vector size="4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vector>
  </TitlesOfParts>
  <Company>AfricAgric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Building a value-added food processing business</dc:title>
  <dc:subject>PptxGenJS Presentation</dc:subject>
  <dc:creator>AfricAgric</dc:creator>
  <cp:lastModifiedBy>AfricAgric</cp:lastModifiedBy>
  <cp:revision>1</cp:revision>
  <dcterms:created xsi:type="dcterms:W3CDTF">2026-10-12T12:27:20Z</dcterms:created>
  <dcterms:modified xsi:type="dcterms:W3CDTF">2026-10-12T12:27:20Z</dcterms:modified>
</cp:coreProperties>
</file>