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réer une entreprise de transformation alimentaire à valeur ajoutée" id="{ae2afa84-a678-f081-486a-7df18bddd082}">
          <p14:sldIdLst>
            <p14:sldId id="256"/>
            <p14:sldId id="257"/>
            <p14:sldId id="258"/>
          </p14:sldIdLst>
        </p14:section>
        <p14:section name="L'opportunité" id="{05ef61cf-679d-a3bf-cfae-b76e07a7ab8c}">
          <p14:sldIdLst>
            <p14:sldId id="259"/>
            <p14:sldId id="260"/>
            <p14:sldId id="261"/>
            <p14:sldId id="262"/>
            <p14:sldId id="263"/>
          </p14:sldIdLst>
        </p14:section>
        <p14:section name="L'approvisionnement" id="{8235075d-ac80-5d21-bb5b-0058f7cf99e7}">
          <p14:sldIdLst>
            <p14:sldId id="264"/>
            <p14:sldId id="265"/>
            <p14:sldId id="266"/>
            <p14:sldId id="267"/>
          </p14:sldIdLst>
        </p14:section>
        <p14:section name="Transformation et modèle de plateforme" id="{c71f9d90-41fb-ed68-89e9-cf22dd11936f}">
          <p14:sldIdLst>
            <p14:sldId id="268"/>
            <p14:sldId id="269"/>
            <p14:sldId id="270"/>
            <p14:sldId id="271"/>
            <p14:sldId id="272"/>
            <p14:sldId id="273"/>
            <p14:sldId id="274"/>
            <p14:sldId id="275"/>
            <p14:sldId id="276"/>
            <p14:sldId id="277"/>
          </p14:sldIdLst>
        </p14:section>
        <p14:section name="Marque et clients" id="{a781e00c-f06f-ab1a-ca93-11729a0f7811}">
          <p14:sldIdLst>
            <p14:sldId id="278"/>
            <p14:sldId id="279"/>
            <p14:sldId id="280"/>
            <p14:sldId id="281"/>
            <p14:sldId id="282"/>
            <p14:sldId id="283"/>
          </p14:sldIdLst>
        </p14:section>
        <p14:section name="Conformité et chiffres" id="{2d4f8bef-0a7e-d38a-9b75-b6908b459a98}">
          <p14:sldIdLst>
            <p14:sldId id="284"/>
            <p14:sldId id="285"/>
            <p14:sldId id="286"/>
            <p14:sldId id="287"/>
            <p14:sldId id="288"/>
            <p14:sldId id="289"/>
          </p14:sldIdLst>
        </p14:section>
        <p14:section name="Financement, argumentaire et clôture" id="{28c4c58f-c0ff-acf5-d183-b45fc1843a35}">
          <p14:sldIdLst>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Accueillez le groupe. Dites qui vous êtes et pourquoi vous enseignez cela. Annoncez la promesse : à la fin de la séance, chacun aura un concept de produit esquissé et une action à mener dans les sept prochains jours.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Lisez-les rapidement. Soulignez que les exercices sont le cœur du module : les apprenants remplissent leurs propres chiffres, pas ceux de l'exemple.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Dites-le à voix haute, simplement. Cela donne le ton de la journée : nous enseignons une méthode, nous ne promettons pas de résultats. Rappelez aussi qu'aucun chiffre de pertes, prix ou frais n'est donné dans ces diapositives, et qu'il faut trouver de vrais chiffres dans des sources citées.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Posez maintenant la question d'ouverture si ce n'est pas fait : citez une culture qui pousse bien près de chez vous, et ce qu'elle devient quand elle ne se vend pas. Notez les cultures sur un tableau.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Restez bref. L'idée est que les causes sont pratiques et souvent corrigibles ou « interceptables ». Demandez lesquelles des quatre ils voient le plus souvent près de chez 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Passez à l'angle commercial. Introduisez l'interception : atteindre les produits avant qu'ils pourrissent, pas après. Le produit doit être quelque chose que les gens veulent, à un prix qu'ils acceptent.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 moment pour montrer l'habitude de sourcer chaque chiffre. Demandez : si vous deviez défendre un chiffre de perte devant un financeur, où le trouveriez-vous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binômes. Ne corrigez pas encore des cultures comme la tomate. Ils découvriront le problème en rencontrant les critères de sélection. Dans une grande salle, faites un remue-méninges collectif.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Tracez deux flèches au tableau avant la diapositive suivante et demandez : pourquoi en faut-il deux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Travaillez la salle jusqu'à ce que quelqu'un dise que les excédents seuls sont imprévisibles et que les achats sous contrat seuls ne réduisent pas le gaspillage. Utilisez l'histoire de la saison : en saison il y a des excédents, hors saison il n'y en a pas.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Posez la question et attendez. Puis révélez la réponse. Puis inversez : et si vous ne passez que des contrats avec des agriculteurs ? Vous n'êtes qu'un acheteur de plus et vous ne réduisez pas les pertes après récolte.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apprenants travaillent à partir de leur région. Circulez et demandez des lieux précis, pas des généralités.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le cœur conceptuel du module. Ne le précipitez pas.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Écrivez aussi les trois lignes au tableau. Dites : votre mélange au chou fonctionne. Cela prouve que la méthode fonctionne. Cela ne prouve pas que le légume suivant fonctionnera avec le même dosage.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Passez chaque critère en une phrase. Demandez aux apprenants lequel des sept leur culture risque le plus d'échouer.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Nommez maintenant les deux exclusions sans développer : le gombo est un ingrédient de sauce, et les légumes-feuilles sont des additifs, jamais des bases. Si quelqu'un proteste, dites que vous y reviendrez, et faites-le. Ne supprimez pas cette diapositive dans l'atelier express.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Posez d'abord la question : les épinards sont pauvres en glucides et riches en fibres, alors pourquoi pas des épinards ? Laissez la salle chercher. Le rendement arrive en premier, la répétition frappe le plus. La couleur est une hypothèse à tester.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 bien fort que ces chiffres sont inventés. Même prix du frais, coût de matières premières très différent par kilo de poudre. C'est pourquoi le choix de la base est une décision financière. Demandez comment mesurer le rendement : peser le frais, sécher, moudre, peser la poudre.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Utilisez l'analogie de la soupe : si vous doublez une recette, doublez-vous le sel ? Puis demandez ce qui arrive si on applique le dosage du chou au chou-fleur. Si quelqu'un a déjà sauté le test, ne le blâmez pas, demandez ce qui s'est passé.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possible, faites une démonstration : mélangez un petit lot de poudre de légume séchée et de psyllium, ajoutez de l'eau bouillante, travaillez en pâte et faites circuler. Sinon, montrez une vidéo. Les apprenants listent leur équipement : séchoir, broyeur, mélangeur, soudeuse, balances.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Présentez les deux correctement. Ne donnez pas de conseil médical. Si un apprenant parle d'un problème de santé, renvoyez-le vers un professionnel qualifié.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apprenants évaluent la culture choisie à l'exercice 1.1, ou une meilleure.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la correction : ne l'appelez pas « pâte de chou » en rayon. Cela décrit un ingrédient, pas une expérience.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client est une personne qui aime la pâte, pas un patient. Ne dites jamais ni ne laissez entendre que le produit traite, prévient ou gère un problème de santé. Une allégation comme pauvre en glucides demande une analyse en laboratoire.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variante exige sa propre étiquette et, au Ghana, son propre certificat d'analyse. Ne prévoyez pas de lancer les cinq en même temps.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1 : une page de commande simple, de courtes vidéos de préparation et WhatsApp Business. Phase 2 : magasins bio, centres de bien-être. Phase 3 : supermarchés, qui demandent des codes-barres et un distributeur. Ces groupes de clients sont des hypothèses, pas des constats.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 dépendez pas d'une seule personne. Envoyez des échantillons et donnez une consigne claire : montrer la préparation, montrer le repas, raconter l'histoire.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page seulement. Les apprenants peuvent finir chez eux. Dans le programme de quatre semaines, ce sont deux séances distinctes.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vous enseignez hors du Ghana, remplacez les trois diapositives suivantes par les règles de votre propre autorité.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Dites-le clairement. L'enregistrement n'est pas une formalité. Les apprenants d'autres pays doivent chercher leur propre autorité et lire ses orientations d'abord.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Mentionnez le programme de licence progressive pour les petits producteurs et le partenariat entre le Kosmos Innovation Center et la FDA Ghana. Les apprenants doivent demander à chacun ce qu'il propose actuellement. Chaque variante est un enregistrement distinct : planifiez l'ordre de lancement.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Faites l'exercice 7.1 en direct : rédigez une étiquette et vérifiez-la point par point. Les allégations et informations nutritionnelles exigent des preuves écrites, généralement un certificat d'analyse d'un laboratoire.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Travaillez l'exemple ensemble et laissez la salle nommer les leviers : coût des matières premières, rendement, emballage, positionnement premium justifiable. Ne donnez pas de marge cible magique ; les apprenants construisent la leur à partir de chiffres mesurés.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Mesurez le rendement en poudre lors d'un vrai essai de séchage si possible. Si la marge est mince, revoyez les hypothèses de coûts avant de dépenser pour la marque.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l'atelier express, sautez l'argumentaire et passez directement aux points clés.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Demandez à chaque apprenant ses deux premières phrases. Les programmes d'appui au Ghana sont listés dans la partie 6 du module, mais aucun n'a été vérifié comme ouvert à un nouveau petit transformateur. Servez-vous de cette liste comme point de départ de recherche, pas comme promesse de financement.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Laissez les apprenants les lire à tour de rôle.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Demandez lequel les apprenants mettront en œuvre en premier.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Ramassez les cartes. Photographiez-les. Le plus utile ensuite est de relancer. Un module sans suivi produit de l'inspiration. Un module avec suivi produit des entreprises.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Orientez les apprenants vers le cahier imprimable et le quiz. Remerciez-les et confirmez votre plan de suivi.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1F4D3A"/>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1F4D3A"/>
        </a:solidFill>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6446520"/>
            <a:ext cx="5486400" cy="274320"/>
          </a:xfrm>
          <a:prstGeom prst="rect">
            <a:avLst/>
          </a:prstGeom>
          <a:noFill/>
          <a:ln/>
        </p:spPr>
        <p:txBody>
          <a:bodyPr wrap="square" lIns="0" tIns="0" rIns="0" bIns="0" rtlCol="0" anchor="ctr"/>
          <a:lstStyle/>
          <a:p>
            <a:pPr indent="0" marL="0">
              <a:buNone/>
            </a:pPr>
            <a:r>
              <a:rPr lang="en-US" sz="1100" dirty="0">
                <a:solidFill>
                  <a:srgbClr val="5B6B62"/>
                </a:solidFill>
              </a:rPr>
              <a:t>Académie AfricAgric</a:t>
            </a:r>
            <a:endParaRPr lang="en-US" sz="1100" dirty="0"/>
          </a:p>
        </p:txBody>
      </p:sp>
      <p:sp>
        <p:nvSpPr>
          <p:cNvPr id="3" name="Text 1"/>
          <p:cNvSpPr/>
          <p:nvPr>
            <p:ph idx="101" type="title" hasCustomPrompt="1"/>
          </p:nvPr>
        </p:nvSpPr>
        <p:spPr>
          <a:xfrm>
            <a:off x="640080" y="411480"/>
            <a:ext cx="10908792" cy="914400"/>
          </a:xfrm>
          <a:prstGeom prst="rect">
            <a:avLst/>
          </a:prstGeom>
          <a:noFill/>
          <a:ln/>
        </p:spPr>
        <p:txBody>
          <a:bodyPr wrap="square" rtlCol="0"/>
          <a:lstStyle>
            <a:lvl1pPr algn="l" indent="0" marL="0">
              <a:buNone/>
              <a:defRPr lang="en-US" sz="3400" b="1" dirty="0">
                <a:solidFill>
                  <a:srgbClr val="1F4D3A"/>
                </a:solidFill>
                <a:latin typeface="Cambria" pitchFamily="34" charset="0"/>
                <a:ea typeface="Cambria" pitchFamily="34" charset="-122"/>
                <a:cs typeface="Cambria" pitchFamily="34" charset="-120"/>
              </a:defRPr>
            </a:lvl1pPr>
          </a:lstStyle>
          <a:p>
            <a:pPr algn="l" indent="0" marL="0">
              <a:buNone/>
            </a:pPr>
            <a:endParaRPr lang="en-US" sz="3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OFT">
    <p:bg>
      <p:bgPr>
        <a:solidFill>
          <a:srgbClr val="EAF1EC"/>
        </a:solidFill>
      </p:bgPr>
    </p:bg>
    <p:spTree>
      <p:nvGrpSpPr>
        <p:cNvPr id="1" name=""/>
        <p:cNvGrpSpPr/>
        <p:nvPr/>
      </p:nvGrpSpPr>
      <p:grpSpPr>
        <a:xfrm>
          <a:off x="0" y="0"/>
          <a:ext cx="0" cy="0"/>
          <a:chOff x="0" y="0"/>
          <a:chExt cx="0" cy="0"/>
        </a:xfrm>
      </p:grpSpPr>
      <p:sp>
        <p:nvSpPr>
          <p:cNvPr id="2" name="Text 0"/>
          <p:cNvSpPr/>
          <p:nvPr/>
        </p:nvSpPr>
        <p:spPr>
          <a:xfrm>
            <a:off x="640080" y="6446520"/>
            <a:ext cx="5486400" cy="274320"/>
          </a:xfrm>
          <a:prstGeom prst="rect">
            <a:avLst/>
          </a:prstGeom>
          <a:noFill/>
          <a:ln/>
        </p:spPr>
        <p:txBody>
          <a:bodyPr wrap="square" lIns="0" tIns="0" rIns="0" bIns="0" rtlCol="0" anchor="ctr"/>
          <a:lstStyle/>
          <a:p>
            <a:pPr indent="0" marL="0">
              <a:buNone/>
            </a:pPr>
            <a:r>
              <a:rPr lang="en-US" sz="1100" dirty="0">
                <a:solidFill>
                  <a:srgbClr val="5B6B62"/>
                </a:solidFill>
              </a:rPr>
              <a:t>Académie AfricAgric</a:t>
            </a:r>
            <a:endParaRPr lang="en-US" sz="1100" dirty="0"/>
          </a:p>
        </p:txBody>
      </p:sp>
      <p:sp>
        <p:nvSpPr>
          <p:cNvPr id="3" name="Text 1"/>
          <p:cNvSpPr/>
          <p:nvPr>
            <p:ph idx="101" type="title" hasCustomPrompt="1"/>
          </p:nvPr>
        </p:nvSpPr>
        <p:spPr>
          <a:xfrm>
            <a:off x="640080" y="411480"/>
            <a:ext cx="10908792" cy="914400"/>
          </a:xfrm>
          <a:prstGeom prst="rect">
            <a:avLst/>
          </a:prstGeom>
          <a:noFill/>
          <a:ln/>
        </p:spPr>
        <p:txBody>
          <a:bodyPr wrap="square" rtlCol="0"/>
          <a:lstStyle>
            <a:lvl1pPr algn="l" indent="0" marL="0">
              <a:buNone/>
              <a:defRPr lang="en-US" sz="3400" b="1" dirty="0">
                <a:solidFill>
                  <a:srgbClr val="1F4D3A"/>
                </a:solidFill>
                <a:latin typeface="Cambria" pitchFamily="34" charset="0"/>
                <a:ea typeface="Cambria" pitchFamily="34" charset="-122"/>
                <a:cs typeface="Cambria" pitchFamily="34" charset="-120"/>
              </a:defRPr>
            </a:lvl1pPr>
          </a:lstStyle>
          <a:p>
            <a:pPr algn="l" indent="0" marL="0">
              <a:buNone/>
            </a:pPr>
            <a:endParaRPr lang="en-US" sz="3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822960" y="731520"/>
            <a:ext cx="7315200" cy="365760"/>
          </a:xfrm>
          <a:prstGeom prst="rect">
            <a:avLst/>
          </a:prstGeom>
          <a:noFill/>
          <a:ln/>
        </p:spPr>
        <p:txBody>
          <a:bodyPr wrap="square" lIns="0" tIns="0" rIns="0" bIns="0" rtlCol="0" anchor="ctr"/>
          <a:lstStyle/>
          <a:p>
            <a:pPr indent="0" marL="0">
              <a:buNone/>
            </a:pPr>
            <a:r>
              <a:rPr lang="en-US" sz="1600" b="1" spc="300" kern="0" dirty="0">
                <a:solidFill>
                  <a:srgbClr val="E9C46A"/>
                </a:solidFill>
                <a:latin typeface="Calibri" pitchFamily="34" charset="0"/>
                <a:ea typeface="Calibri" pitchFamily="34" charset="-122"/>
                <a:cs typeface="Calibri" pitchFamily="34" charset="-120"/>
              </a:rPr>
              <a:t>ACADÉMIE AFRICAGRIC</a:t>
            </a:r>
            <a:endParaRPr lang="en-US" sz="1600" dirty="0"/>
          </a:p>
        </p:txBody>
      </p:sp>
      <p:sp>
        <p:nvSpPr>
          <p:cNvPr id="3" name="Text 1"/>
          <p:cNvSpPr txBox="1"/>
          <p:nvPr/>
        </p:nvSpPr>
        <p:spPr>
          <a:xfrm>
            <a:off x="822960" y="1828800"/>
            <a:ext cx="8778240" cy="2377440"/>
          </a:xfrm>
          <a:prstGeom prst="rect">
            <a:avLst/>
          </a:prstGeom>
          <a:noFill/>
          <a:ln/>
        </p:spPr>
        <p:txBody>
          <a:bodyPr wrap="square" lIns="0" tIns="0" rIns="0" bIns="0" rtlCol="0" anchor="t"/>
          <a:lstStyle/>
          <a:p>
            <a:pPr indent="0" marL="0">
              <a:buNone/>
            </a:pPr>
            <a:r>
              <a:rPr lang="en-US" sz="3800" b="1" dirty="0">
                <a:solidFill>
                  <a:srgbClr val="FFFFFF"/>
                </a:solidFill>
                <a:latin typeface="Cambria" pitchFamily="34" charset="0"/>
                <a:ea typeface="Cambria" pitchFamily="34" charset="-122"/>
                <a:cs typeface="Cambria" pitchFamily="34" charset="-120"/>
              </a:rPr>
              <a:t>Créer une entreprise de transformation alimentaire à valeur ajoutée</a:t>
            </a:r>
            <a:endParaRPr lang="en-US" sz="3800" dirty="0"/>
          </a:p>
        </p:txBody>
      </p:sp>
      <p:sp>
        <p:nvSpPr>
          <p:cNvPr id="4" name="Text 2"/>
          <p:cNvSpPr txBox="1"/>
          <p:nvPr/>
        </p:nvSpPr>
        <p:spPr>
          <a:xfrm>
            <a:off x="822960" y="4389120"/>
            <a:ext cx="7863840" cy="91440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Des légumes excédentaires à un produit alimentaire de marque, de longue conservation</a:t>
            </a:r>
            <a:endParaRPr lang="en-US" sz="2400" dirty="0"/>
          </a:p>
        </p:txBody>
      </p:sp>
      <p:sp>
        <p:nvSpPr>
          <p:cNvPr id="5" name="Shape 3"/>
          <p:cNvSpPr/>
          <p:nvPr/>
        </p:nvSpPr>
        <p:spPr>
          <a:xfrm>
            <a:off x="9875520" y="2651760"/>
            <a:ext cx="3291840" cy="3291840"/>
          </a:xfrm>
          <a:prstGeom prst="ellipse">
            <a:avLst/>
          </a:prstGeom>
          <a:solidFill>
            <a:srgbClr val="2F6B50"/>
          </a:solidFill>
          <a:ln w="12700">
            <a:solidFill>
              <a:srgbClr val="2F6B50"/>
            </a:solidFill>
            <a:prstDash val="solid"/>
          </a:ln>
        </p:spPr>
      </p:sp>
      <p:sp>
        <p:nvSpPr>
          <p:cNvPr id="6" name="Shape 4"/>
          <p:cNvSpPr/>
          <p:nvPr/>
        </p:nvSpPr>
        <p:spPr>
          <a:xfrm>
            <a:off x="11155680" y="4937760"/>
            <a:ext cx="1828800" cy="1828800"/>
          </a:xfrm>
          <a:prstGeom prst="ellipse">
            <a:avLst/>
          </a:prstGeom>
          <a:solidFill>
            <a:srgbClr val="B8821F"/>
          </a:solidFill>
          <a:ln w="12700">
            <a:solidFill>
              <a:srgbClr val="B8821F"/>
            </a:solidFill>
            <a:prstDash val="solid"/>
          </a:ln>
        </p:spPr>
      </p:sp>
      <p:sp>
        <p:nvSpPr>
          <p:cNvPr id="7" name="Shape 5"/>
          <p:cNvSpPr/>
          <p:nvPr/>
        </p:nvSpPr>
        <p:spPr>
          <a:xfrm>
            <a:off x="9144000" y="4206240"/>
            <a:ext cx="1097280" cy="1097280"/>
          </a:xfrm>
          <a:prstGeom prst="ellipse">
            <a:avLst/>
          </a:prstGeom>
          <a:solidFill>
            <a:srgbClr val="E9C46A"/>
          </a:solidFill>
          <a:ln w="12700">
            <a:solidFill>
              <a:srgbClr val="E9C46A"/>
            </a:solidFill>
            <a:prstDash val="solid"/>
          </a:ln>
        </p:spPr>
      </p:sp>
      <p:sp>
        <p:nvSpPr>
          <p:cNvPr id="8" name="Text 6"/>
          <p:cNvSpPr txBox="1"/>
          <p:nvPr/>
        </p:nvSpPr>
        <p:spPr>
          <a:xfrm>
            <a:off x="822960" y="6126480"/>
            <a:ext cx="10058400" cy="274320"/>
          </a:xfrm>
          <a:prstGeom prst="rect">
            <a:avLst/>
          </a:prstGeom>
          <a:noFill/>
          <a:ln/>
        </p:spPr>
        <p:txBody>
          <a:bodyPr wrap="square" lIns="0" tIns="0" rIns="0" bIns="0" rtlCol="0" anchor="ctr"/>
          <a:lstStyle/>
          <a:p>
            <a:pPr indent="0" marL="0">
              <a:buNone/>
            </a:pPr>
            <a:r>
              <a:rPr lang="en-US" sz="1200" dirty="0">
                <a:solidFill>
                  <a:srgbClr val="B9D3C4"/>
                </a:solidFill>
                <a:latin typeface="Calibri" pitchFamily="34" charset="0"/>
                <a:ea typeface="Calibri" pitchFamily="34" charset="-122"/>
                <a:cs typeface="Calibri" pitchFamily="34" charset="-120"/>
              </a:rPr>
              <a:t>Version 1.0 · octobre 2026  ·  africagric.com/fr/academy/value-added-processing</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Ce que vous allez emporter</a:t>
            </a:r>
            <a:endParaRPr lang="en-US" sz="3400" dirty="0"/>
          </a:p>
        </p:txBody>
      </p:sp>
      <p:sp>
        <p:nvSpPr>
          <p:cNvPr id="3" name="Shape 1"/>
          <p:cNvSpPr/>
          <p:nvPr/>
        </p:nvSpPr>
        <p:spPr>
          <a:xfrm>
            <a:off x="640080" y="1627632"/>
            <a:ext cx="502920" cy="502920"/>
          </a:xfrm>
          <a:prstGeom prst="ellipse">
            <a:avLst/>
          </a:prstGeom>
          <a:solidFill>
            <a:srgbClr val="1F4D3A"/>
          </a:solidFill>
          <a:ln w="12700">
            <a:solidFill>
              <a:srgbClr val="1F4D3A"/>
            </a:solidFill>
            <a:prstDash val="solid"/>
          </a:ln>
        </p:spPr>
      </p:sp>
      <p:sp>
        <p:nvSpPr>
          <p:cNvPr id="4" name="Text 2"/>
          <p:cNvSpPr txBox="1"/>
          <p:nvPr/>
        </p:nvSpPr>
        <p:spPr>
          <a:xfrm>
            <a:off x="640080" y="16276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5" name="Text 3"/>
          <p:cNvSpPr txBox="1"/>
          <p:nvPr/>
        </p:nvSpPr>
        <p:spPr>
          <a:xfrm>
            <a:off x="1417320" y="160020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Une idée réaliste pour transformer une culture perdue en produit alimentaire stable</a:t>
            </a:r>
            <a:endParaRPr lang="en-US" sz="2200" dirty="0"/>
          </a:p>
        </p:txBody>
      </p:sp>
      <p:sp>
        <p:nvSpPr>
          <p:cNvPr id="6" name="Shape 4"/>
          <p:cNvSpPr/>
          <p:nvPr/>
        </p:nvSpPr>
        <p:spPr>
          <a:xfrm>
            <a:off x="640080" y="2374392"/>
            <a:ext cx="502920" cy="502920"/>
          </a:xfrm>
          <a:prstGeom prst="ellipse">
            <a:avLst/>
          </a:prstGeom>
          <a:solidFill>
            <a:srgbClr val="1F4D3A"/>
          </a:solidFill>
          <a:ln w="12700">
            <a:solidFill>
              <a:srgbClr val="1F4D3A"/>
            </a:solidFill>
            <a:prstDash val="solid"/>
          </a:ln>
        </p:spPr>
      </p:sp>
      <p:sp>
        <p:nvSpPr>
          <p:cNvPr id="7" name="Text 5"/>
          <p:cNvSpPr txBox="1"/>
          <p:nvPr/>
        </p:nvSpPr>
        <p:spPr>
          <a:xfrm>
            <a:off x="640080" y="237439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8" name="Text 6"/>
          <p:cNvSpPr txBox="1"/>
          <p:nvPr/>
        </p:nvSpPr>
        <p:spPr>
          <a:xfrm>
            <a:off x="1417320" y="234696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Un plan d'approvisionnement à deux flux</a:t>
            </a:r>
            <a:endParaRPr lang="en-US" sz="2200" dirty="0"/>
          </a:p>
        </p:txBody>
      </p:sp>
      <p:sp>
        <p:nvSpPr>
          <p:cNvPr id="9" name="Shape 7"/>
          <p:cNvSpPr/>
          <p:nvPr/>
        </p:nvSpPr>
        <p:spPr>
          <a:xfrm>
            <a:off x="640080" y="3121152"/>
            <a:ext cx="502920" cy="502920"/>
          </a:xfrm>
          <a:prstGeom prst="ellipse">
            <a:avLst/>
          </a:prstGeom>
          <a:solidFill>
            <a:srgbClr val="1F4D3A"/>
          </a:solidFill>
          <a:ln w="12700">
            <a:solidFill>
              <a:srgbClr val="1F4D3A"/>
            </a:solidFill>
            <a:prstDash val="solid"/>
          </a:ln>
        </p:spPr>
      </p:sp>
      <p:sp>
        <p:nvSpPr>
          <p:cNvPr id="10" name="Text 8"/>
          <p:cNvSpPr txBox="1"/>
          <p:nvPr/>
        </p:nvSpPr>
        <p:spPr>
          <a:xfrm>
            <a:off x="640080" y="312115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1" name="Text 9"/>
          <p:cNvSpPr txBox="1"/>
          <p:nvPr/>
        </p:nvSpPr>
        <p:spPr>
          <a:xfrm>
            <a:off x="1417320" y="309372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Une méthode pour évaluer les légumes et distinguer bases et additifs</a:t>
            </a:r>
            <a:endParaRPr lang="en-US" sz="2200" dirty="0"/>
          </a:p>
        </p:txBody>
      </p:sp>
      <p:sp>
        <p:nvSpPr>
          <p:cNvPr id="12" name="Shape 10"/>
          <p:cNvSpPr/>
          <p:nvPr/>
        </p:nvSpPr>
        <p:spPr>
          <a:xfrm>
            <a:off x="640080" y="3867912"/>
            <a:ext cx="502920" cy="502920"/>
          </a:xfrm>
          <a:prstGeom prst="ellipse">
            <a:avLst/>
          </a:prstGeom>
          <a:solidFill>
            <a:srgbClr val="1F4D3A"/>
          </a:solidFill>
          <a:ln w="12700">
            <a:solidFill>
              <a:srgbClr val="1F4D3A"/>
            </a:solidFill>
            <a:prstDash val="solid"/>
          </a:ln>
        </p:spPr>
      </p:sp>
      <p:sp>
        <p:nvSpPr>
          <p:cNvPr id="13" name="Text 11"/>
          <p:cNvSpPr txBox="1"/>
          <p:nvPr/>
        </p:nvSpPr>
        <p:spPr>
          <a:xfrm>
            <a:off x="640080" y="386791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4" name="Text 12"/>
          <p:cNvSpPr txBox="1"/>
          <p:nvPr/>
        </p:nvSpPr>
        <p:spPr>
          <a:xfrm>
            <a:off x="1417320" y="384048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Un premier regard sur la marque, les clients et l'enregistrement</a:t>
            </a:r>
            <a:endParaRPr lang="en-US" sz="2200" dirty="0"/>
          </a:p>
        </p:txBody>
      </p:sp>
      <p:sp>
        <p:nvSpPr>
          <p:cNvPr id="15" name="Shape 13"/>
          <p:cNvSpPr/>
          <p:nvPr/>
        </p:nvSpPr>
        <p:spPr>
          <a:xfrm>
            <a:off x="640080" y="4614672"/>
            <a:ext cx="502920" cy="502920"/>
          </a:xfrm>
          <a:prstGeom prst="ellipse">
            <a:avLst/>
          </a:prstGeom>
          <a:solidFill>
            <a:srgbClr val="1F4D3A"/>
          </a:solidFill>
          <a:ln w="12700">
            <a:solidFill>
              <a:srgbClr val="1F4D3A"/>
            </a:solidFill>
            <a:prstDash val="solid"/>
          </a:ln>
        </p:spPr>
      </p:sp>
      <p:sp>
        <p:nvSpPr>
          <p:cNvPr id="16" name="Text 14"/>
          <p:cNvSpPr txBox="1"/>
          <p:nvPr/>
        </p:nvSpPr>
        <p:spPr>
          <a:xfrm>
            <a:off x="640080" y="461467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7" name="Text 15"/>
          <p:cNvSpPr txBox="1"/>
          <p:nvPr/>
        </p:nvSpPr>
        <p:spPr>
          <a:xfrm>
            <a:off x="1417320" y="458724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Votre propre coût par sachet et votre marge brute</a:t>
            </a:r>
            <a:endParaRPr lang="en-US" sz="2200" dirty="0"/>
          </a:p>
        </p:txBody>
      </p:sp>
      <p:sp>
        <p:nvSpPr>
          <p:cNvPr id="18" name="Shape 16"/>
          <p:cNvSpPr/>
          <p:nvPr/>
        </p:nvSpPr>
        <p:spPr>
          <a:xfrm>
            <a:off x="640080" y="5361432"/>
            <a:ext cx="502920" cy="502920"/>
          </a:xfrm>
          <a:prstGeom prst="ellipse">
            <a:avLst/>
          </a:prstGeom>
          <a:solidFill>
            <a:srgbClr val="1F4D3A"/>
          </a:solidFill>
          <a:ln w="12700">
            <a:solidFill>
              <a:srgbClr val="1F4D3A"/>
            </a:solidFill>
            <a:prstDash val="solid"/>
          </a:ln>
        </p:spPr>
      </p:sp>
      <p:sp>
        <p:nvSpPr>
          <p:cNvPr id="19" name="Text 17"/>
          <p:cNvSpPr txBox="1"/>
          <p:nvPr/>
        </p:nvSpPr>
        <p:spPr>
          <a:xfrm>
            <a:off x="640080" y="53614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20" name="Text 18"/>
          <p:cNvSpPr txBox="1"/>
          <p:nvPr/>
        </p:nvSpPr>
        <p:spPr>
          <a:xfrm>
            <a:off x="1417320" y="533400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Une action à mener dans les sept prochains jours</a:t>
            </a:r>
            <a:endParaRPr lang="en-US" sz="22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À propos de l'exemple concret</a:t>
            </a:r>
            <a:endParaRPr lang="en-US" sz="3400" dirty="0"/>
          </a:p>
        </p:txBody>
      </p:sp>
      <p:sp>
        <p:nvSpPr>
          <p:cNvPr id="3" name="Shape 1"/>
          <p:cNvSpPr/>
          <p:nvPr/>
        </p:nvSpPr>
        <p:spPr>
          <a:xfrm>
            <a:off x="640080" y="1645920"/>
            <a:ext cx="10908792" cy="3840480"/>
          </a:xfrm>
          <a:prstGeom prst="rect">
            <a:avLst/>
          </a:prstGeom>
          <a:solidFill>
            <a:srgbClr val="FBF1E3"/>
          </a:solidFill>
          <a:ln w="12700">
            <a:solidFill>
              <a:srgbClr val="FBF1E3"/>
            </a:solidFill>
            <a:prstDash val="solid"/>
          </a:ln>
        </p:spPr>
      </p:sp>
      <p:sp>
        <p:nvSpPr>
          <p:cNvPr id="4" name="Shape 2"/>
          <p:cNvSpPr/>
          <p:nvPr/>
        </p:nvSpPr>
        <p:spPr>
          <a:xfrm>
            <a:off x="1097280" y="2011680"/>
            <a:ext cx="822960" cy="822960"/>
          </a:xfrm>
          <a:prstGeom prst="ellipse">
            <a:avLst/>
          </a:prstGeom>
          <a:solidFill>
            <a:srgbClr val="B8821F"/>
          </a:solidFill>
          <a:ln w="12700">
            <a:solidFill>
              <a:srgbClr val="B8821F"/>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L'auteur a testé un mélange, à base de chou, et indique qu'il fonctionne. Les autres bases de légumes sont encore en essai. Ces résultats sont ceux de l'auteur et ne sont pas vérifiés de façon indépendante. Considérez l'exemple comme une méthode dont s'inspirer, pas comme la preuve qu'un produit réussira.</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1</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L'opportunité</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La perte après récolte est un problème d'entreprise</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Partie 1</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Pourquoi les produits frais se perdent</a:t>
            </a:r>
            <a:endParaRPr lang="en-US" sz="3400" dirty="0"/>
          </a:p>
        </p:txBody>
      </p:sp>
      <p:sp>
        <p:nvSpPr>
          <p:cNvPr id="3" name="Shape 1"/>
          <p:cNvSpPr/>
          <p:nvPr/>
        </p:nvSpPr>
        <p:spPr>
          <a:xfrm>
            <a:off x="640080" y="1600200"/>
            <a:ext cx="5294376" cy="1828800"/>
          </a:xfrm>
          <a:prstGeom prst="rect">
            <a:avLst/>
          </a:prstGeom>
          <a:solidFill>
            <a:srgbClr val="EAF1EC"/>
          </a:solidFill>
          <a:ln w="12700">
            <a:solidFill>
              <a:srgbClr val="EAF1EC"/>
            </a:solidFill>
            <a:prstDash val="solid"/>
          </a:ln>
        </p:spPr>
      </p:sp>
      <p:sp>
        <p:nvSpPr>
          <p:cNvPr id="4" name="Shape 2"/>
          <p:cNvSpPr/>
          <p:nvPr/>
        </p:nvSpPr>
        <p:spPr>
          <a:xfrm>
            <a:off x="914400" y="1874520"/>
            <a:ext cx="502920" cy="502920"/>
          </a:xfrm>
          <a:prstGeom prst="ellipse">
            <a:avLst/>
          </a:prstGeom>
          <a:solidFill>
            <a:srgbClr val="B8821F"/>
          </a:solidFill>
          <a:ln w="12700">
            <a:solidFill>
              <a:srgbClr val="B8821F"/>
            </a:solidFill>
            <a:prstDash val="solid"/>
          </a:ln>
        </p:spPr>
      </p:sp>
      <p:sp>
        <p:nvSpPr>
          <p:cNvPr id="5" name="Text 3"/>
          <p:cNvSpPr txBox="1"/>
          <p:nvPr/>
        </p:nvSpPr>
        <p:spPr>
          <a:xfrm>
            <a:off x="914400"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645920"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Dégradation rapide</a:t>
            </a:r>
            <a:endParaRPr lang="en-US" sz="2200" dirty="0"/>
          </a:p>
        </p:txBody>
      </p:sp>
      <p:sp>
        <p:nvSpPr>
          <p:cNvPr id="7" name="Text 5"/>
          <p:cNvSpPr txBox="1"/>
          <p:nvPr/>
        </p:nvSpPr>
        <p:spPr>
          <a:xfrm>
            <a:off x="914400" y="251460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Les cultures riches en eau se dégradent vite après la récolte.</a:t>
            </a:r>
            <a:endParaRPr lang="en-US" sz="1900" dirty="0"/>
          </a:p>
        </p:txBody>
      </p:sp>
      <p:sp>
        <p:nvSpPr>
          <p:cNvPr id="8" name="Shape 6"/>
          <p:cNvSpPr/>
          <p:nvPr/>
        </p:nvSpPr>
        <p:spPr>
          <a:xfrm>
            <a:off x="6254496" y="1600200"/>
            <a:ext cx="5294376" cy="1828800"/>
          </a:xfrm>
          <a:prstGeom prst="rect">
            <a:avLst/>
          </a:prstGeom>
          <a:solidFill>
            <a:srgbClr val="EAF1EC"/>
          </a:solidFill>
          <a:ln w="12700">
            <a:solidFill>
              <a:srgbClr val="EAF1EC"/>
            </a:solidFill>
            <a:prstDash val="solid"/>
          </a:ln>
        </p:spPr>
      </p:sp>
      <p:sp>
        <p:nvSpPr>
          <p:cNvPr id="9" name="Shape 7"/>
          <p:cNvSpPr/>
          <p:nvPr/>
        </p:nvSpPr>
        <p:spPr>
          <a:xfrm>
            <a:off x="6528816" y="1874520"/>
            <a:ext cx="502920" cy="502920"/>
          </a:xfrm>
          <a:prstGeom prst="ellipse">
            <a:avLst/>
          </a:prstGeom>
          <a:solidFill>
            <a:srgbClr val="B8821F"/>
          </a:solidFill>
          <a:ln w="12700">
            <a:solidFill>
              <a:srgbClr val="B8821F"/>
            </a:solidFill>
            <a:prstDash val="solid"/>
          </a:ln>
        </p:spPr>
      </p:sp>
      <p:sp>
        <p:nvSpPr>
          <p:cNvPr id="10" name="Text 8"/>
          <p:cNvSpPr txBox="1"/>
          <p:nvPr/>
        </p:nvSpPr>
        <p:spPr>
          <a:xfrm>
            <a:off x="6528816"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7260336"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Manipulations brutales</a:t>
            </a:r>
            <a:endParaRPr lang="en-US" sz="2200" dirty="0"/>
          </a:p>
        </p:txBody>
      </p:sp>
      <p:sp>
        <p:nvSpPr>
          <p:cNvPr id="12" name="Text 10"/>
          <p:cNvSpPr txBox="1"/>
          <p:nvPr/>
        </p:nvSpPr>
        <p:spPr>
          <a:xfrm>
            <a:off x="6528816" y="251460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Dégâts aux champs, pendant le transport et au marché.</a:t>
            </a:r>
            <a:endParaRPr lang="en-US" sz="1900" dirty="0"/>
          </a:p>
        </p:txBody>
      </p:sp>
      <p:sp>
        <p:nvSpPr>
          <p:cNvPr id="13" name="Shape 11"/>
          <p:cNvSpPr/>
          <p:nvPr/>
        </p:nvSpPr>
        <p:spPr>
          <a:xfrm>
            <a:off x="640080" y="3703320"/>
            <a:ext cx="5294376" cy="1828800"/>
          </a:xfrm>
          <a:prstGeom prst="rect">
            <a:avLst/>
          </a:prstGeom>
          <a:solidFill>
            <a:srgbClr val="EAF1EC"/>
          </a:solidFill>
          <a:ln w="12700">
            <a:solidFill>
              <a:srgbClr val="EAF1EC"/>
            </a:solidFill>
            <a:prstDash val="solid"/>
          </a:ln>
        </p:spPr>
      </p:sp>
      <p:sp>
        <p:nvSpPr>
          <p:cNvPr id="14" name="Shape 12"/>
          <p:cNvSpPr/>
          <p:nvPr/>
        </p:nvSpPr>
        <p:spPr>
          <a:xfrm>
            <a:off x="914400" y="3977640"/>
            <a:ext cx="502920" cy="502920"/>
          </a:xfrm>
          <a:prstGeom prst="ellipse">
            <a:avLst/>
          </a:prstGeom>
          <a:solidFill>
            <a:srgbClr val="B8821F"/>
          </a:solidFill>
          <a:ln w="12700">
            <a:solidFill>
              <a:srgbClr val="B8821F"/>
            </a:solidFill>
            <a:prstDash val="solid"/>
          </a:ln>
        </p:spPr>
      </p:sp>
      <p:sp>
        <p:nvSpPr>
          <p:cNvPr id="15" name="Text 13"/>
          <p:cNvSpPr txBox="1"/>
          <p:nvPr/>
        </p:nvSpPr>
        <p:spPr>
          <a:xfrm>
            <a:off x="914400"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645920"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Chaleur et humidité</a:t>
            </a:r>
            <a:endParaRPr lang="en-US" sz="2200" dirty="0"/>
          </a:p>
        </p:txBody>
      </p:sp>
      <p:sp>
        <p:nvSpPr>
          <p:cNvPr id="17" name="Text 15"/>
          <p:cNvSpPr txBox="1"/>
          <p:nvPr/>
        </p:nvSpPr>
        <p:spPr>
          <a:xfrm>
            <a:off x="914400" y="461772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Un stockage chaud et humide accélère la pourriture.</a:t>
            </a:r>
            <a:endParaRPr lang="en-US" sz="1900" dirty="0"/>
          </a:p>
        </p:txBody>
      </p:sp>
      <p:sp>
        <p:nvSpPr>
          <p:cNvPr id="18" name="Shape 16"/>
          <p:cNvSpPr/>
          <p:nvPr/>
        </p:nvSpPr>
        <p:spPr>
          <a:xfrm>
            <a:off x="6254496" y="3703320"/>
            <a:ext cx="5294376" cy="1828800"/>
          </a:xfrm>
          <a:prstGeom prst="rect">
            <a:avLst/>
          </a:prstGeom>
          <a:solidFill>
            <a:srgbClr val="EAF1EC"/>
          </a:solidFill>
          <a:ln w="12700">
            <a:solidFill>
              <a:srgbClr val="EAF1EC"/>
            </a:solidFill>
            <a:prstDash val="solid"/>
          </a:ln>
        </p:spPr>
      </p:sp>
      <p:sp>
        <p:nvSpPr>
          <p:cNvPr id="19" name="Shape 17"/>
          <p:cNvSpPr/>
          <p:nvPr/>
        </p:nvSpPr>
        <p:spPr>
          <a:xfrm>
            <a:off x="6528816" y="3977640"/>
            <a:ext cx="502920" cy="502920"/>
          </a:xfrm>
          <a:prstGeom prst="ellipse">
            <a:avLst/>
          </a:prstGeom>
          <a:solidFill>
            <a:srgbClr val="B8821F"/>
          </a:solidFill>
          <a:ln w="12700">
            <a:solidFill>
              <a:srgbClr val="B8821F"/>
            </a:solidFill>
            <a:prstDash val="solid"/>
          </a:ln>
        </p:spPr>
      </p:sp>
      <p:sp>
        <p:nvSpPr>
          <p:cNvPr id="20" name="Text 18"/>
          <p:cNvSpPr txBox="1"/>
          <p:nvPr/>
        </p:nvSpPr>
        <p:spPr>
          <a:xfrm>
            <a:off x="6528816"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7260336"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Pas de refroidissement</a:t>
            </a:r>
            <a:endParaRPr lang="en-US" sz="2200" dirty="0"/>
          </a:p>
        </p:txBody>
      </p:sp>
      <p:sp>
        <p:nvSpPr>
          <p:cNvPr id="22" name="Text 20"/>
          <p:cNvSpPr txBox="1"/>
          <p:nvPr/>
        </p:nvSpPr>
        <p:spPr>
          <a:xfrm>
            <a:off x="6528816" y="461772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Peu ou pas de refroidissement après la coupe.</a:t>
            </a:r>
            <a:endParaRPr lang="en-US" sz="1900" dirty="0"/>
          </a:p>
        </p:txBody>
      </p:sp>
      <p:sp>
        <p:nvSpPr>
          <p:cNvPr id="23" name="Text 21"/>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Causes relevées par les recherches sur les légumes au Ghana. Source : partie 1 du module.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822960" y="822960"/>
            <a:ext cx="10515600" cy="201168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Chaque kilo qui pourrit est un revenu jamais gagné</a:t>
            </a:r>
            <a:endParaRPr lang="en-US" sz="4000" dirty="0"/>
          </a:p>
        </p:txBody>
      </p:sp>
      <p:sp>
        <p:nvSpPr>
          <p:cNvPr id="3" name="Shape 1"/>
          <p:cNvSpPr/>
          <p:nvPr/>
        </p:nvSpPr>
        <p:spPr>
          <a:xfrm>
            <a:off x="822960" y="3200400"/>
            <a:ext cx="10515600" cy="2377440"/>
          </a:xfrm>
          <a:prstGeom prst="rect">
            <a:avLst/>
          </a:prstGeom>
          <a:solidFill>
            <a:srgbClr val="2F6B50"/>
          </a:solidFill>
          <a:ln w="12700">
            <a:solidFill>
              <a:srgbClr val="2F6B50"/>
            </a:solidFill>
            <a:prstDash val="solid"/>
          </a:ln>
        </p:spPr>
      </p:sp>
      <p:sp>
        <p:nvSpPr>
          <p:cNvPr id="4" name="Text 2"/>
          <p:cNvSpPr txBox="1"/>
          <p:nvPr/>
        </p:nvSpPr>
        <p:spPr>
          <a:xfrm>
            <a:off x="1188720" y="3383280"/>
            <a:ext cx="9784080" cy="2011680"/>
          </a:xfrm>
          <a:prstGeom prst="rect">
            <a:avLst/>
          </a:prstGeom>
          <a:noFill/>
          <a:ln/>
        </p:spPr>
        <p:txBody>
          <a:bodyPr wrap="square" lIns="0" tIns="0" rIns="0" bIns="0" rtlCol="0" anchor="ctr"/>
          <a:lstStyle/>
          <a:p>
            <a:pPr indent="0" marL="0">
              <a:buNone/>
            </a:pPr>
            <a:r>
              <a:rPr lang="en-US" sz="2600" dirty="0">
                <a:solidFill>
                  <a:srgbClr val="FFFFFF"/>
                </a:solidFill>
                <a:latin typeface="Calibri" pitchFamily="34" charset="0"/>
                <a:ea typeface="Calibri" pitchFamily="34" charset="-122"/>
                <a:cs typeface="Calibri" pitchFamily="34" charset="-120"/>
              </a:rPr>
              <a:t>Revenu perdu. Travail perdu. Intrants perdus. Là où l'on perd des produits, de la valeur est détruite, et une partie peut être récupérée avec un produit que les gens veulent vraiment.</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Comment parler des chiffres de pertes</a:t>
            </a:r>
            <a:endParaRPr lang="en-US" sz="3400" dirty="0"/>
          </a:p>
        </p:txBody>
      </p:sp>
      <p:sp>
        <p:nvSpPr>
          <p:cNvPr id="3" name="Shape 1"/>
          <p:cNvSpPr/>
          <p:nvPr/>
        </p:nvSpPr>
        <p:spPr>
          <a:xfrm>
            <a:off x="640080" y="1645920"/>
            <a:ext cx="10908792" cy="3840480"/>
          </a:xfrm>
          <a:prstGeom prst="rect">
            <a:avLst/>
          </a:prstGeom>
          <a:solidFill>
            <a:srgbClr val="EAF1EC"/>
          </a:solidFill>
          <a:ln w="12700">
            <a:solidFill>
              <a:srgbClr val="EAF1EC"/>
            </a:solidFill>
            <a:prstDash val="solid"/>
          </a:ln>
        </p:spPr>
      </p:sp>
      <p:sp>
        <p:nvSpPr>
          <p:cNvPr id="4" name="Shape 2"/>
          <p:cNvSpPr/>
          <p:nvPr/>
        </p:nvSpPr>
        <p:spPr>
          <a:xfrm>
            <a:off x="1097280" y="2011680"/>
            <a:ext cx="822960" cy="822960"/>
          </a:xfrm>
          <a:prstGeom prst="ellipse">
            <a:avLst/>
          </a:prstGeom>
          <a:solidFill>
            <a:srgbClr val="2F6B50"/>
          </a:solidFill>
          <a:ln w="12700">
            <a:solidFill>
              <a:srgbClr val="2F6B50"/>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i</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Vous verrez des pourcentages de pertes après récolte très mis en avant. Ils varient selon la culture, le lieu, l'année et la façon de mesurer, et beaucoup sont repris d'études plus anciennes. Quand vous utilisez un chiffre dans un argumentaire, citez sa source et son année, ou mesurez la perte vous-même avec les agriculteurs.</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Repérer les cultures très touchées près de chez vous</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EXERCICE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1.1</a:t>
            </a:r>
            <a:endParaRPr lang="en-US" sz="34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Choisissez trois cultures périssables souvent perdues après la récolte</a:t>
            </a:r>
            <a:endParaRPr lang="en-US" sz="21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Demandez aux agriculteurs et aux commerçants combien et quand. Notez qui l'a dit</a:t>
            </a:r>
            <a:endParaRPr lang="en-US" sz="21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Notez le prix quand ça se vend et ce qui se passe sinon</a:t>
            </a:r>
            <a:endParaRPr lang="en-US" sz="21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Pourrait-on la sécher, la moudre ou la rendre stable ? Vous l'évaluerez en partie 3</a:t>
            </a:r>
            <a:endParaRPr lang="en-US" sz="21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2</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L'approvisionnement</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Un plan à deux flux</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Partie 2</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Deux flux d'approvisionnement</a:t>
            </a:r>
            <a:endParaRPr lang="en-US" sz="3400" dirty="0"/>
          </a:p>
        </p:txBody>
      </p:sp>
      <p:sp>
        <p:nvSpPr>
          <p:cNvPr id="3" name="Shape 1"/>
          <p:cNvSpPr/>
          <p:nvPr/>
        </p:nvSpPr>
        <p:spPr>
          <a:xfrm>
            <a:off x="640080" y="1600200"/>
            <a:ext cx="5298948" cy="4023360"/>
          </a:xfrm>
          <a:prstGeom prst="rect">
            <a:avLst/>
          </a:prstGeom>
          <a:solidFill>
            <a:srgbClr val="1F4D3A"/>
          </a:solidFill>
          <a:ln w="12700">
            <a:solidFill>
              <a:srgbClr val="1F4D3A"/>
            </a:solidFill>
            <a:prstDash val="solid"/>
          </a:ln>
        </p:spPr>
      </p:sp>
      <p:sp>
        <p:nvSpPr>
          <p:cNvPr id="4" name="Text 2"/>
          <p:cNvSpPr txBox="1"/>
          <p:nvPr/>
        </p:nvSpPr>
        <p:spPr>
          <a:xfrm>
            <a:off x="1005840" y="1828800"/>
            <a:ext cx="4567428" cy="365760"/>
          </a:xfrm>
          <a:prstGeom prst="rect">
            <a:avLst/>
          </a:prstGeom>
          <a:noFill/>
          <a:ln/>
        </p:spPr>
        <p:txBody>
          <a:bodyPr wrap="square" lIns="0" tIns="0" rIns="0" bIns="0"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FLUX A</a:t>
            </a:r>
            <a:endParaRPr lang="en-US" sz="1600" dirty="0"/>
          </a:p>
        </p:txBody>
      </p:sp>
      <p:sp>
        <p:nvSpPr>
          <p:cNvPr id="5" name="Text 3"/>
          <p:cNvSpPr txBox="1"/>
          <p:nvPr/>
        </p:nvSpPr>
        <p:spPr>
          <a:xfrm>
            <a:off x="1005840" y="2286000"/>
            <a:ext cx="4567428" cy="914400"/>
          </a:xfrm>
          <a:prstGeom prst="rect">
            <a:avLst/>
          </a:prstGeom>
          <a:noFill/>
          <a:ln/>
        </p:spPr>
        <p:txBody>
          <a:bodyPr wrap="square" lIns="0" tIns="0" rIns="0" bIns="0" rtlCol="0" anchor="t"/>
          <a:lstStyle/>
          <a:p>
            <a:pPr indent="0" marL="0">
              <a:buNone/>
            </a:pPr>
            <a:r>
              <a:rPr lang="en-US" sz="3200" b="1" dirty="0">
                <a:solidFill>
                  <a:srgbClr val="FFFFFF"/>
                </a:solidFill>
                <a:latin typeface="Cambria" pitchFamily="34" charset="0"/>
                <a:ea typeface="Cambria" pitchFamily="34" charset="-122"/>
                <a:cs typeface="Cambria" pitchFamily="34" charset="-120"/>
              </a:rPr>
              <a:t>Interception des excédents</a:t>
            </a:r>
            <a:endParaRPr lang="en-US" sz="3200" dirty="0"/>
          </a:p>
        </p:txBody>
      </p:sp>
      <p:sp>
        <p:nvSpPr>
          <p:cNvPr id="6" name="Text 4"/>
          <p:cNvSpPr txBox="1"/>
          <p:nvPr/>
        </p:nvSpPr>
        <p:spPr>
          <a:xfrm>
            <a:off x="1005840" y="3383280"/>
            <a:ext cx="4567428" cy="2011680"/>
          </a:xfrm>
          <a:prstGeom prst="rect">
            <a:avLst/>
          </a:prstGeom>
          <a:noFill/>
          <a:ln/>
        </p:spPr>
        <p:txBody>
          <a:bodyPr wrap="square" lIns="0" tIns="0" rIns="0" bIns="0" rtlCol="0" anchor="t"/>
          <a:lstStyle/>
          <a:p>
            <a:pPr indent="0" marL="0">
              <a:buNone/>
            </a:pPr>
            <a:r>
              <a:rPr lang="en-US" sz="2100" dirty="0">
                <a:solidFill>
                  <a:srgbClr val="FFFFFF"/>
                </a:solidFill>
                <a:latin typeface="Calibri" pitchFamily="34" charset="0"/>
                <a:ea typeface="Calibri" pitchFamily="34" charset="-122"/>
                <a:cs typeface="Calibri" pitchFamily="34" charset="-120"/>
              </a:rPr>
              <a:t>Achetez les produits que les agriculteurs ne peuvent pas vendre et qui vont pourrir. C'est la mission.</a:t>
            </a:r>
            <a:endParaRPr lang="en-US" sz="2100" dirty="0"/>
          </a:p>
        </p:txBody>
      </p:sp>
      <p:sp>
        <p:nvSpPr>
          <p:cNvPr id="7" name="Shape 5"/>
          <p:cNvSpPr/>
          <p:nvPr/>
        </p:nvSpPr>
        <p:spPr>
          <a:xfrm>
            <a:off x="6249924" y="1600200"/>
            <a:ext cx="5298948" cy="4023360"/>
          </a:xfrm>
          <a:prstGeom prst="rect">
            <a:avLst/>
          </a:prstGeom>
          <a:solidFill>
            <a:srgbClr val="B8821F"/>
          </a:solidFill>
          <a:ln w="12700">
            <a:solidFill>
              <a:srgbClr val="B8821F"/>
            </a:solidFill>
            <a:prstDash val="solid"/>
          </a:ln>
        </p:spPr>
      </p:sp>
      <p:sp>
        <p:nvSpPr>
          <p:cNvPr id="8" name="Text 6"/>
          <p:cNvSpPr txBox="1"/>
          <p:nvPr/>
        </p:nvSpPr>
        <p:spPr>
          <a:xfrm>
            <a:off x="6615684" y="1828800"/>
            <a:ext cx="4567428" cy="365760"/>
          </a:xfrm>
          <a:prstGeom prst="rect">
            <a:avLst/>
          </a:prstGeom>
          <a:noFill/>
          <a:ln/>
        </p:spPr>
        <p:txBody>
          <a:bodyPr wrap="square" lIns="0" tIns="0" rIns="0" bIns="0" rtlCol="0" anchor="ctr"/>
          <a:lstStyle/>
          <a:p>
            <a:pPr indent="0" marL="0">
              <a:buNone/>
            </a:pPr>
            <a:r>
              <a:rPr lang="en-US" sz="1600" b="1" spc="300" kern="0" dirty="0">
                <a:solidFill>
                  <a:srgbClr val="FFFFFF"/>
                </a:solidFill>
                <a:latin typeface="Calibri" pitchFamily="34" charset="0"/>
                <a:ea typeface="Calibri" pitchFamily="34" charset="-122"/>
                <a:cs typeface="Calibri" pitchFamily="34" charset="-120"/>
              </a:rPr>
              <a:t>FLUX B</a:t>
            </a:r>
            <a:endParaRPr lang="en-US" sz="1600" dirty="0"/>
          </a:p>
        </p:txBody>
      </p:sp>
      <p:sp>
        <p:nvSpPr>
          <p:cNvPr id="9" name="Text 7"/>
          <p:cNvSpPr txBox="1"/>
          <p:nvPr/>
        </p:nvSpPr>
        <p:spPr>
          <a:xfrm>
            <a:off x="6615684" y="2286000"/>
            <a:ext cx="4567428" cy="914400"/>
          </a:xfrm>
          <a:prstGeom prst="rect">
            <a:avLst/>
          </a:prstGeom>
          <a:noFill/>
          <a:ln/>
        </p:spPr>
        <p:txBody>
          <a:bodyPr wrap="square" lIns="0" tIns="0" rIns="0" bIns="0" rtlCol="0" anchor="t"/>
          <a:lstStyle/>
          <a:p>
            <a:pPr indent="0" marL="0">
              <a:buNone/>
            </a:pPr>
            <a:r>
              <a:rPr lang="en-US" sz="3200" b="1" dirty="0">
                <a:solidFill>
                  <a:srgbClr val="FFFFFF"/>
                </a:solidFill>
                <a:latin typeface="Cambria" pitchFamily="34" charset="0"/>
                <a:ea typeface="Cambria" pitchFamily="34" charset="-122"/>
                <a:cs typeface="Cambria" pitchFamily="34" charset="-120"/>
              </a:rPr>
              <a:t>Approvisionnement coordonné</a:t>
            </a:r>
            <a:endParaRPr lang="en-US" sz="3200" dirty="0"/>
          </a:p>
        </p:txBody>
      </p:sp>
      <p:sp>
        <p:nvSpPr>
          <p:cNvPr id="10" name="Text 8"/>
          <p:cNvSpPr txBox="1"/>
          <p:nvPr/>
        </p:nvSpPr>
        <p:spPr>
          <a:xfrm>
            <a:off x="6615684" y="3383280"/>
            <a:ext cx="4567428" cy="2011680"/>
          </a:xfrm>
          <a:prstGeom prst="rect">
            <a:avLst/>
          </a:prstGeom>
          <a:noFill/>
          <a:ln/>
        </p:spPr>
        <p:txBody>
          <a:bodyPr wrap="square" lIns="0" tIns="0" rIns="0" bIns="0" rtlCol="0" anchor="t"/>
          <a:lstStyle/>
          <a:p>
            <a:pPr indent="0" marL="0">
              <a:buNone/>
            </a:pPr>
            <a:r>
              <a:rPr lang="en-US" sz="2100" dirty="0">
                <a:solidFill>
                  <a:srgbClr val="FFFFFF"/>
                </a:solidFill>
                <a:latin typeface="Calibri" pitchFamily="34" charset="0"/>
                <a:ea typeface="Calibri" pitchFamily="34" charset="-122"/>
                <a:cs typeface="Calibri" pitchFamily="34" charset="-120"/>
              </a:rPr>
              <a:t>Contrats à terme ou achats coordonnés avec des petits exploitants. Ils donnent quantité, qualité et calendrier. C'est l'entreprise.</a:t>
            </a:r>
            <a:endParaRPr lang="en-US" sz="21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822960" y="822960"/>
            <a:ext cx="10515600" cy="219456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Que devient votre entreprise si vous n'achetez que des excédents ?</a:t>
            </a:r>
            <a:endParaRPr lang="en-US" sz="4000" dirty="0"/>
          </a:p>
        </p:txBody>
      </p:sp>
      <p:sp>
        <p:nvSpPr>
          <p:cNvPr id="3" name="Shape 1"/>
          <p:cNvSpPr/>
          <p:nvPr/>
        </p:nvSpPr>
        <p:spPr>
          <a:xfrm>
            <a:off x="822960" y="3474720"/>
            <a:ext cx="10515600" cy="2194560"/>
          </a:xfrm>
          <a:prstGeom prst="rect">
            <a:avLst/>
          </a:prstGeom>
          <a:solidFill>
            <a:srgbClr val="2F6B50"/>
          </a:solidFill>
          <a:ln w="12700">
            <a:solidFill>
              <a:srgbClr val="2F6B50"/>
            </a:solidFill>
            <a:prstDash val="solid"/>
          </a:ln>
        </p:spPr>
      </p:sp>
      <p:sp>
        <p:nvSpPr>
          <p:cNvPr id="4" name="Text 2"/>
          <p:cNvSpPr txBox="1"/>
          <p:nvPr/>
        </p:nvSpPr>
        <p:spPr>
          <a:xfrm>
            <a:off x="1188720" y="3611880"/>
            <a:ext cx="9784080" cy="1920240"/>
          </a:xfrm>
          <a:prstGeom prst="rect">
            <a:avLst/>
          </a:prstGeom>
          <a:noFill/>
          <a:ln/>
        </p:spPr>
        <p:txBody>
          <a:bodyPr wrap="square" lIns="0" tIns="0" rIns="0" bIns="0" rtlCol="0" anchor="ctr"/>
          <a:lstStyle/>
          <a:p>
            <a:pPr indent="0" marL="0">
              <a:buNone/>
            </a:pPr>
            <a:r>
              <a:rPr lang="en-US" sz="2600" dirty="0">
                <a:solidFill>
                  <a:srgbClr val="FFFFFF"/>
                </a:solidFill>
                <a:latin typeface="Calibri" pitchFamily="34" charset="0"/>
                <a:ea typeface="Calibri" pitchFamily="34" charset="-122"/>
                <a:cs typeface="Calibri" pitchFamily="34" charset="-120"/>
              </a:rPr>
              <a:t>Le séchoir reste à l'arrêt pendant des mois. Vous ne pouvez pas promettre un approvisionnement régulier à un détaillant. Le produit disparaît du rayon.</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Cartographier votre chaîne d'approvisionnement</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EXERCICE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2.1</a:t>
            </a:r>
            <a:endParaRPr lang="en-US" sz="34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Qui sont les agriculteurs, et combien sont à votre portée ?</a:t>
            </a:r>
            <a:endParaRPr lang="en-US" sz="21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Quelle est la saison de récolte, et combien de temps dure la fenêtre d'excédents ?</a:t>
            </a:r>
            <a:endParaRPr lang="en-US" sz="21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Que reçoivent les agriculteurs au pic d'excédents par rapport à la contre-saison ?</a:t>
            </a:r>
            <a:endParaRPr lang="en-US" sz="21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Quelques agriculteurs accepteraient-ils un contrat à terme ?</a:t>
            </a:r>
            <a:endParaRPr lang="en-US" sz="21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Si votre culture de base est hors saison, vers quelle autre base pourriez-vous basculer ?</a:t>
            </a:r>
            <a:endParaRPr lang="en-US" sz="21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3</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Transformation et modèle de plateforme</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Liant constant, légume variable</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Partie 3</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Une plateforme, pas un produit</a:t>
            </a:r>
            <a:endParaRPr lang="en-US" sz="3400" dirty="0"/>
          </a:p>
        </p:txBody>
      </p:sp>
      <p:sp>
        <p:nvSpPr>
          <p:cNvPr id="3" name="Shape 1"/>
          <p:cNvSpPr/>
          <p:nvPr/>
        </p:nvSpPr>
        <p:spPr>
          <a:xfrm>
            <a:off x="640080" y="1645920"/>
            <a:ext cx="2743200" cy="1051560"/>
          </a:xfrm>
          <a:prstGeom prst="rect">
            <a:avLst/>
          </a:prstGeom>
          <a:solidFill>
            <a:srgbClr val="1F4D3A"/>
          </a:solidFill>
          <a:ln w="12700">
            <a:solidFill>
              <a:srgbClr val="1F4D3A"/>
            </a:solidFill>
            <a:prstDash val="solid"/>
          </a:ln>
        </p:spPr>
      </p:sp>
      <p:sp>
        <p:nvSpPr>
          <p:cNvPr id="4" name="Text 2"/>
          <p:cNvSpPr txBox="1"/>
          <p:nvPr/>
        </p:nvSpPr>
        <p:spPr>
          <a:xfrm>
            <a:off x="640080" y="1645920"/>
            <a:ext cx="2743200" cy="1051560"/>
          </a:xfrm>
          <a:prstGeom prst="rect">
            <a:avLst/>
          </a:prstGeom>
          <a:noFill/>
          <a:ln/>
        </p:spPr>
        <p:txBody>
          <a:bodyPr wrap="square" lIns="0" tIns="0" rIns="0" bIns="0" rtlCol="0" anchor="ctr"/>
          <a:lstStyle/>
          <a:p>
            <a:pPr algn="ctr" indent="0" marL="0">
              <a:buNone/>
            </a:pPr>
            <a:r>
              <a:rPr lang="en-US" sz="2400" b="1" spc="200" kern="0" dirty="0">
                <a:solidFill>
                  <a:srgbClr val="FFFFFF"/>
                </a:solidFill>
                <a:latin typeface="Calibri" pitchFamily="34" charset="0"/>
                <a:ea typeface="Calibri" pitchFamily="34" charset="-122"/>
                <a:cs typeface="Calibri" pitchFamily="34" charset="-120"/>
              </a:rPr>
              <a:t>CONSTANTE</a:t>
            </a:r>
            <a:endParaRPr lang="en-US" sz="2400" dirty="0"/>
          </a:p>
        </p:txBody>
      </p:sp>
      <p:sp>
        <p:nvSpPr>
          <p:cNvPr id="5" name="Shape 3"/>
          <p:cNvSpPr/>
          <p:nvPr/>
        </p:nvSpPr>
        <p:spPr>
          <a:xfrm>
            <a:off x="3383280" y="1645920"/>
            <a:ext cx="8165592" cy="1051560"/>
          </a:xfrm>
          <a:prstGeom prst="rect">
            <a:avLst/>
          </a:prstGeom>
          <a:solidFill>
            <a:srgbClr val="EAF1EC"/>
          </a:solidFill>
          <a:ln w="12700">
            <a:solidFill>
              <a:srgbClr val="EAF1EC"/>
            </a:solidFill>
            <a:prstDash val="solid"/>
          </a:ln>
        </p:spPr>
      </p:sp>
      <p:sp>
        <p:nvSpPr>
          <p:cNvPr id="6" name="Text 4"/>
          <p:cNvSpPr txBox="1"/>
          <p:nvPr/>
        </p:nvSpPr>
        <p:spPr>
          <a:xfrm>
            <a:off x="3749040" y="1645920"/>
            <a:ext cx="7525512" cy="1051560"/>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Système de liant au psyllium</a:t>
            </a:r>
            <a:endParaRPr lang="en-US" sz="2400" dirty="0"/>
          </a:p>
        </p:txBody>
      </p:sp>
      <p:sp>
        <p:nvSpPr>
          <p:cNvPr id="7" name="Shape 5"/>
          <p:cNvSpPr/>
          <p:nvPr/>
        </p:nvSpPr>
        <p:spPr>
          <a:xfrm>
            <a:off x="640080" y="2926080"/>
            <a:ext cx="2743200" cy="1051560"/>
          </a:xfrm>
          <a:prstGeom prst="rect">
            <a:avLst/>
          </a:prstGeom>
          <a:solidFill>
            <a:srgbClr val="B8821F"/>
          </a:solidFill>
          <a:ln w="12700">
            <a:solidFill>
              <a:srgbClr val="B8821F"/>
            </a:solidFill>
            <a:prstDash val="solid"/>
          </a:ln>
        </p:spPr>
      </p:sp>
      <p:sp>
        <p:nvSpPr>
          <p:cNvPr id="8" name="Text 6"/>
          <p:cNvSpPr txBox="1"/>
          <p:nvPr/>
        </p:nvSpPr>
        <p:spPr>
          <a:xfrm>
            <a:off x="640080" y="2926080"/>
            <a:ext cx="2743200" cy="1051560"/>
          </a:xfrm>
          <a:prstGeom prst="rect">
            <a:avLst/>
          </a:prstGeom>
          <a:noFill/>
          <a:ln/>
        </p:spPr>
        <p:txBody>
          <a:bodyPr wrap="square" lIns="0" tIns="0" rIns="0" bIns="0" rtlCol="0" anchor="ctr"/>
          <a:lstStyle/>
          <a:p>
            <a:pPr algn="ctr" indent="0" marL="0">
              <a:buNone/>
            </a:pPr>
            <a:r>
              <a:rPr lang="en-US" sz="2400" b="1" spc="200" kern="0" dirty="0">
                <a:solidFill>
                  <a:srgbClr val="FFFFFF"/>
                </a:solidFill>
                <a:latin typeface="Calibri" pitchFamily="34" charset="0"/>
                <a:ea typeface="Calibri" pitchFamily="34" charset="-122"/>
                <a:cs typeface="Calibri" pitchFamily="34" charset="-120"/>
              </a:rPr>
              <a:t>VARIABLE</a:t>
            </a:r>
            <a:endParaRPr lang="en-US" sz="2400" dirty="0"/>
          </a:p>
        </p:txBody>
      </p:sp>
      <p:sp>
        <p:nvSpPr>
          <p:cNvPr id="9" name="Shape 7"/>
          <p:cNvSpPr/>
          <p:nvPr/>
        </p:nvSpPr>
        <p:spPr>
          <a:xfrm>
            <a:off x="3383280" y="2926080"/>
            <a:ext cx="8165592" cy="1051560"/>
          </a:xfrm>
          <a:prstGeom prst="rect">
            <a:avLst/>
          </a:prstGeom>
          <a:solidFill>
            <a:srgbClr val="EAF1EC"/>
          </a:solidFill>
          <a:ln w="12700">
            <a:solidFill>
              <a:srgbClr val="EAF1EC"/>
            </a:solidFill>
            <a:prstDash val="solid"/>
          </a:ln>
        </p:spPr>
      </p:sp>
      <p:sp>
        <p:nvSpPr>
          <p:cNvPr id="10" name="Text 8"/>
          <p:cNvSpPr txBox="1"/>
          <p:nvPr/>
        </p:nvSpPr>
        <p:spPr>
          <a:xfrm>
            <a:off x="3749040" y="2926080"/>
            <a:ext cx="7525512" cy="1051560"/>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Légume de base pauvre en glucides, riche en fibres</a:t>
            </a:r>
            <a:endParaRPr lang="en-US" sz="2400" dirty="0"/>
          </a:p>
        </p:txBody>
      </p:sp>
      <p:sp>
        <p:nvSpPr>
          <p:cNvPr id="11" name="Shape 9"/>
          <p:cNvSpPr/>
          <p:nvPr/>
        </p:nvSpPr>
        <p:spPr>
          <a:xfrm>
            <a:off x="640080" y="4206240"/>
            <a:ext cx="2743200" cy="1051560"/>
          </a:xfrm>
          <a:prstGeom prst="rect">
            <a:avLst/>
          </a:prstGeom>
          <a:solidFill>
            <a:srgbClr val="2F6B50"/>
          </a:solidFill>
          <a:ln w="12700">
            <a:solidFill>
              <a:srgbClr val="2F6B50"/>
            </a:solidFill>
            <a:prstDash val="solid"/>
          </a:ln>
        </p:spPr>
      </p:sp>
      <p:sp>
        <p:nvSpPr>
          <p:cNvPr id="12" name="Text 10"/>
          <p:cNvSpPr txBox="1"/>
          <p:nvPr/>
        </p:nvSpPr>
        <p:spPr>
          <a:xfrm>
            <a:off x="640080" y="4206240"/>
            <a:ext cx="2743200" cy="1051560"/>
          </a:xfrm>
          <a:prstGeom prst="rect">
            <a:avLst/>
          </a:prstGeom>
          <a:noFill/>
          <a:ln/>
        </p:spPr>
        <p:txBody>
          <a:bodyPr wrap="square" lIns="0" tIns="0" rIns="0" bIns="0" rtlCol="0" anchor="ctr"/>
          <a:lstStyle/>
          <a:p>
            <a:pPr algn="ctr" indent="0" marL="0">
              <a:buNone/>
            </a:pPr>
            <a:r>
              <a:rPr lang="en-US" sz="2400" b="1" spc="200" kern="0" dirty="0">
                <a:solidFill>
                  <a:srgbClr val="FFFFFF"/>
                </a:solidFill>
                <a:latin typeface="Calibri" pitchFamily="34" charset="0"/>
                <a:ea typeface="Calibri" pitchFamily="34" charset="-122"/>
                <a:cs typeface="Calibri" pitchFamily="34" charset="-120"/>
              </a:rPr>
              <a:t>OPTIONNEL</a:t>
            </a:r>
            <a:endParaRPr lang="en-US" sz="2400" dirty="0"/>
          </a:p>
        </p:txBody>
      </p:sp>
      <p:sp>
        <p:nvSpPr>
          <p:cNvPr id="13" name="Shape 11"/>
          <p:cNvSpPr/>
          <p:nvPr/>
        </p:nvSpPr>
        <p:spPr>
          <a:xfrm>
            <a:off x="3383280" y="4206240"/>
            <a:ext cx="8165592" cy="1051560"/>
          </a:xfrm>
          <a:prstGeom prst="rect">
            <a:avLst/>
          </a:prstGeom>
          <a:solidFill>
            <a:srgbClr val="EAF1EC"/>
          </a:solidFill>
          <a:ln w="12700">
            <a:solidFill>
              <a:srgbClr val="EAF1EC"/>
            </a:solidFill>
            <a:prstDash val="solid"/>
          </a:ln>
        </p:spPr>
      </p:sp>
      <p:sp>
        <p:nvSpPr>
          <p:cNvPr id="14" name="Text 12"/>
          <p:cNvSpPr txBox="1"/>
          <p:nvPr/>
        </p:nvSpPr>
        <p:spPr>
          <a:xfrm>
            <a:off x="3749040" y="4206240"/>
            <a:ext cx="7525512" cy="1051560"/>
          </a:xfrm>
          <a:prstGeom prst="rect">
            <a:avLst/>
          </a:prstGeom>
          <a:noFill/>
          <a:ln/>
        </p:spPr>
        <p:txBody>
          <a:bodyPr wrap="square" lIns="0" tIns="0" rIns="0" bIns="0" rtlCol="0" anchor="ctr"/>
          <a:lstStyle/>
          <a:p>
            <a:pPr indent="0" marL="0">
              <a:buNone/>
            </a:pPr>
            <a:r>
              <a:rPr lang="en-US" sz="2400" dirty="0">
                <a:solidFill>
                  <a:srgbClr val="1D2A24"/>
                </a:solidFill>
                <a:latin typeface="Calibri" pitchFamily="34" charset="0"/>
                <a:ea typeface="Calibri" pitchFamily="34" charset="-122"/>
                <a:cs typeface="Calibri" pitchFamily="34" charset="-120"/>
              </a:rPr>
              <a:t>Une petite part d'un légume additif fonctionnel</a:t>
            </a:r>
            <a:endParaRPr lang="en-US" sz="2400" dirty="0"/>
          </a:p>
        </p:txBody>
      </p:sp>
      <p:sp>
        <p:nvSpPr>
          <p:cNvPr id="15" name="Text 13"/>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Le chou est la première variante de la plateforme, pas le produit.</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Sept critères pour un légume de base</a:t>
            </a:r>
            <a:endParaRPr lang="en-US" sz="3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40080" y="1600200"/>
          <a:ext cx="10908792" cy="914400"/>
        </p:xfrm>
        <a:graphic>
          <a:graphicData uri="http://schemas.openxmlformats.org/drawingml/2006/table">
            <a:tbl>
              <a:tblPr/>
              <a:tblGrid>
                <a:gridCol w="640080"/>
                <a:gridCol w="5486400"/>
                <a:gridCol w="4782312"/>
              </a:tblGrid>
              <a:tr h="566928">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a:t>
                      </a:r>
                      <a:endParaRPr lang="en-US" sz="18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Critère</a:t>
                      </a:r>
                      <a:endParaRPr lang="en-US" sz="18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Pourquoi c'est important</a:t>
                      </a:r>
                      <a:endParaRPr lang="en-US" sz="18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1</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Faible teneur en glucides nets (à confirmer par analyse)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La promesse centrale du produit</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2</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Riche en fibres alimentaires</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Structure, satiété, allégation possible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3</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Odeur et goût neutres ou agréables une fois sec</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La pâte ne doit pas avoir mauvais goût</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4</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Se sèche et se moud en poudre fine et fluide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Faisabilité du procédé</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5</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Un rendement en poudre correct par kilo frais</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Économie unitaire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6</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Couleur pâle une fois sec</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La pâte est traditionnellement pâle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566928">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7</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Approvisionnement local fiable en volume</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indent="0" marL="0">
                        <a:buNone/>
                      </a:pPr>
                      <a:r>
                        <a:rPr lang="en-US" sz="2000" dirty="0">
                          <a:solidFill>
                            <a:srgbClr val="1D2A24"/>
                          </a:solidFill>
                          <a:latin typeface="Calibri" pitchFamily="34" charset="0"/>
                          <a:ea typeface="Calibri" pitchFamily="34" charset="-122"/>
                          <a:cs typeface="Calibri" pitchFamily="34" charset="-120"/>
                        </a:rPr>
                        <a:t>Chaîne d'approvisionnement</a:t>
                      </a:r>
                      <a:endParaRPr lang="en-US" sz="2000" dirty="0">
                        <a:latin typeface="Calibri" charset="0"/>
                        <a:ea typeface="Calibri" charset="0"/>
                        <a:cs typeface="Calibri" charset="0"/>
                      </a:endParaRPr>
                    </a:p>
                  </a:txBody>
                  <a:tcPr marL="109728" marR="109728" marT="54864" marB="54864"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Trois rôles pour les légumes</a:t>
            </a:r>
            <a:endParaRPr lang="en-US" sz="3400" dirty="0"/>
          </a:p>
        </p:txBody>
      </p:sp>
      <p:sp>
        <p:nvSpPr>
          <p:cNvPr id="3" name="Shape 1"/>
          <p:cNvSpPr/>
          <p:nvPr/>
        </p:nvSpPr>
        <p:spPr>
          <a:xfrm>
            <a:off x="640080" y="1600200"/>
            <a:ext cx="3453384" cy="868680"/>
          </a:xfrm>
          <a:prstGeom prst="rect">
            <a:avLst/>
          </a:prstGeom>
          <a:solidFill>
            <a:srgbClr val="1F4D3A"/>
          </a:solidFill>
          <a:ln w="12700">
            <a:solidFill>
              <a:srgbClr val="1F4D3A"/>
            </a:solidFill>
            <a:prstDash val="solid"/>
          </a:ln>
        </p:spPr>
      </p:sp>
      <p:sp>
        <p:nvSpPr>
          <p:cNvPr id="4" name="Text 2"/>
          <p:cNvSpPr txBox="1"/>
          <p:nvPr/>
        </p:nvSpPr>
        <p:spPr>
          <a:xfrm>
            <a:off x="868680" y="1600200"/>
            <a:ext cx="2996184" cy="8686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Base</a:t>
            </a:r>
            <a:endParaRPr lang="en-US" sz="2600" dirty="0"/>
          </a:p>
        </p:txBody>
      </p:sp>
      <p:sp>
        <p:nvSpPr>
          <p:cNvPr id="5" name="Shape 3"/>
          <p:cNvSpPr/>
          <p:nvPr/>
        </p:nvSpPr>
        <p:spPr>
          <a:xfrm>
            <a:off x="640080" y="2468880"/>
            <a:ext cx="3453384" cy="3383280"/>
          </a:xfrm>
          <a:prstGeom prst="rect">
            <a:avLst/>
          </a:prstGeom>
          <a:solidFill>
            <a:srgbClr val="EAF1EC"/>
          </a:solidFill>
          <a:ln w="12700">
            <a:solidFill>
              <a:srgbClr val="EAF1EC"/>
            </a:solidFill>
            <a:prstDash val="solid"/>
          </a:ln>
        </p:spPr>
      </p:sp>
      <p:sp>
        <p:nvSpPr>
          <p:cNvPr id="6" name="Text 4"/>
          <p:cNvSpPr txBox="1"/>
          <p:nvPr/>
        </p:nvSpPr>
        <p:spPr>
          <a:xfrm>
            <a:off x="868680" y="2651760"/>
            <a:ext cx="2996184" cy="1188720"/>
          </a:xfrm>
          <a:prstGeom prst="rect">
            <a:avLst/>
          </a:prstGeom>
          <a:noFill/>
          <a:ln/>
        </p:spPr>
        <p:txBody>
          <a:bodyPr wrap="square" lIns="0" tIns="0" rIns="0" bIns="0" rtlCol="0" anchor="t"/>
          <a:lstStyle/>
          <a:p>
            <a:pPr indent="0" marL="0">
              <a:buNone/>
            </a:pPr>
            <a:r>
              <a:rPr lang="en-US" sz="2100" b="1" dirty="0">
                <a:solidFill>
                  <a:srgbClr val="1D2A24"/>
                </a:solidFill>
                <a:latin typeface="Calibri" pitchFamily="34" charset="0"/>
                <a:ea typeface="Calibri" pitchFamily="34" charset="-122"/>
                <a:cs typeface="Calibri" pitchFamily="34" charset="-120"/>
              </a:rPr>
              <a:t>L'essentiel de la poudre : rendement, couleur, goût doux, corps</a:t>
            </a:r>
            <a:endParaRPr lang="en-US" sz="2100" dirty="0"/>
          </a:p>
        </p:txBody>
      </p:sp>
      <p:sp>
        <p:nvSpPr>
          <p:cNvPr id="7" name="Text 5"/>
          <p:cNvSpPr txBox="1"/>
          <p:nvPr/>
        </p:nvSpPr>
        <p:spPr>
          <a:xfrm>
            <a:off x="868680" y="3931920"/>
            <a:ext cx="2996184" cy="182880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Chou, chou-fleur, courgette, aubergine, brocoli, chayotte, navet. Carotte seulement en part réduite.</a:t>
            </a:r>
            <a:endParaRPr lang="en-US" sz="2100" dirty="0"/>
          </a:p>
        </p:txBody>
      </p:sp>
      <p:sp>
        <p:nvSpPr>
          <p:cNvPr id="8" name="Shape 6"/>
          <p:cNvSpPr/>
          <p:nvPr/>
        </p:nvSpPr>
        <p:spPr>
          <a:xfrm>
            <a:off x="4367784" y="1600200"/>
            <a:ext cx="3453384" cy="868680"/>
          </a:xfrm>
          <a:prstGeom prst="rect">
            <a:avLst/>
          </a:prstGeom>
          <a:solidFill>
            <a:srgbClr val="B8821F"/>
          </a:solidFill>
          <a:ln w="12700">
            <a:solidFill>
              <a:srgbClr val="B8821F"/>
            </a:solidFill>
            <a:prstDash val="solid"/>
          </a:ln>
        </p:spPr>
      </p:sp>
      <p:sp>
        <p:nvSpPr>
          <p:cNvPr id="9" name="Text 7"/>
          <p:cNvSpPr txBox="1"/>
          <p:nvPr/>
        </p:nvSpPr>
        <p:spPr>
          <a:xfrm>
            <a:off x="4596384" y="1600200"/>
            <a:ext cx="2996184" cy="8686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Additif</a:t>
            </a:r>
            <a:endParaRPr lang="en-US" sz="2600" dirty="0"/>
          </a:p>
        </p:txBody>
      </p:sp>
      <p:sp>
        <p:nvSpPr>
          <p:cNvPr id="10" name="Shape 8"/>
          <p:cNvSpPr/>
          <p:nvPr/>
        </p:nvSpPr>
        <p:spPr>
          <a:xfrm>
            <a:off x="4367784" y="2468880"/>
            <a:ext cx="3453384" cy="3383280"/>
          </a:xfrm>
          <a:prstGeom prst="rect">
            <a:avLst/>
          </a:prstGeom>
          <a:solidFill>
            <a:srgbClr val="EAF1EC"/>
          </a:solidFill>
          <a:ln w="12700">
            <a:solidFill>
              <a:srgbClr val="EAF1EC"/>
            </a:solidFill>
            <a:prstDash val="solid"/>
          </a:ln>
        </p:spPr>
      </p:sp>
      <p:sp>
        <p:nvSpPr>
          <p:cNvPr id="11" name="Text 9"/>
          <p:cNvSpPr txBox="1"/>
          <p:nvPr/>
        </p:nvSpPr>
        <p:spPr>
          <a:xfrm>
            <a:off x="4596384" y="2651760"/>
            <a:ext cx="2996184" cy="1188720"/>
          </a:xfrm>
          <a:prstGeom prst="rect">
            <a:avLst/>
          </a:prstGeom>
          <a:noFill/>
          <a:ln/>
        </p:spPr>
        <p:txBody>
          <a:bodyPr wrap="square" lIns="0" tIns="0" rIns="0" bIns="0" rtlCol="0" anchor="t"/>
          <a:lstStyle/>
          <a:p>
            <a:pPr indent="0" marL="0">
              <a:buNone/>
            </a:pPr>
            <a:r>
              <a:rPr lang="en-US" sz="2100" b="1" dirty="0">
                <a:solidFill>
                  <a:srgbClr val="1D2A24"/>
                </a:solidFill>
                <a:latin typeface="Calibri" pitchFamily="34" charset="0"/>
                <a:ea typeface="Calibri" pitchFamily="34" charset="-122"/>
                <a:cs typeface="Calibri" pitchFamily="34" charset="-120"/>
              </a:rPr>
              <a:t>Un petit ajout : nutrition, couleur, argument de vente</a:t>
            </a:r>
            <a:endParaRPr lang="en-US" sz="2100" dirty="0"/>
          </a:p>
        </p:txBody>
      </p:sp>
      <p:sp>
        <p:nvSpPr>
          <p:cNvPr id="12" name="Text 10"/>
          <p:cNvSpPr txBox="1"/>
          <p:nvPr/>
        </p:nvSpPr>
        <p:spPr>
          <a:xfrm>
            <a:off x="4596384" y="3931920"/>
            <a:ext cx="2996184" cy="182880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Épinards, feuilles d'amarante, feuilles de betterave, betterave</a:t>
            </a:r>
            <a:endParaRPr lang="en-US" sz="2100" dirty="0"/>
          </a:p>
        </p:txBody>
      </p:sp>
      <p:sp>
        <p:nvSpPr>
          <p:cNvPr id="13" name="Shape 11"/>
          <p:cNvSpPr/>
          <p:nvPr/>
        </p:nvSpPr>
        <p:spPr>
          <a:xfrm>
            <a:off x="8095488" y="1600200"/>
            <a:ext cx="3453384" cy="868680"/>
          </a:xfrm>
          <a:prstGeom prst="rect">
            <a:avLst/>
          </a:prstGeom>
          <a:solidFill>
            <a:srgbClr val="A8472A"/>
          </a:solidFill>
          <a:ln w="12700">
            <a:solidFill>
              <a:srgbClr val="A8472A"/>
            </a:solidFill>
            <a:prstDash val="solid"/>
          </a:ln>
        </p:spPr>
      </p:sp>
      <p:sp>
        <p:nvSpPr>
          <p:cNvPr id="14" name="Text 12"/>
          <p:cNvSpPr txBox="1"/>
          <p:nvPr/>
        </p:nvSpPr>
        <p:spPr>
          <a:xfrm>
            <a:off x="8324088" y="1600200"/>
            <a:ext cx="2996184" cy="868680"/>
          </a:xfrm>
          <a:prstGeom prst="rect">
            <a:avLst/>
          </a:prstGeom>
          <a:noFill/>
          <a:ln/>
        </p:spPr>
        <p:txBody>
          <a:bodyPr wrap="square" lIns="0" tIns="0" rIns="0" bIns="0" rtlCol="0" anchor="ctr"/>
          <a:lstStyle/>
          <a:p>
            <a:pPr indent="0" marL="0">
              <a:buNone/>
            </a:pPr>
            <a:r>
              <a:rPr lang="en-US" sz="2600" b="1" dirty="0">
                <a:solidFill>
                  <a:srgbClr val="FFFFFF"/>
                </a:solidFill>
                <a:latin typeface="Cambria" pitchFamily="34" charset="0"/>
                <a:ea typeface="Cambria" pitchFamily="34" charset="-122"/>
                <a:cs typeface="Cambria" pitchFamily="34" charset="-120"/>
              </a:rPr>
              <a:t>Pas dans la pâte</a:t>
            </a:r>
            <a:endParaRPr lang="en-US" sz="2600" dirty="0"/>
          </a:p>
        </p:txBody>
      </p:sp>
      <p:sp>
        <p:nvSpPr>
          <p:cNvPr id="15" name="Shape 13"/>
          <p:cNvSpPr/>
          <p:nvPr/>
        </p:nvSpPr>
        <p:spPr>
          <a:xfrm>
            <a:off x="8095488" y="2468880"/>
            <a:ext cx="3453384" cy="3383280"/>
          </a:xfrm>
          <a:prstGeom prst="rect">
            <a:avLst/>
          </a:prstGeom>
          <a:solidFill>
            <a:srgbClr val="EAF1EC"/>
          </a:solidFill>
          <a:ln w="12700">
            <a:solidFill>
              <a:srgbClr val="EAF1EC"/>
            </a:solidFill>
            <a:prstDash val="solid"/>
          </a:ln>
        </p:spPr>
      </p:sp>
      <p:sp>
        <p:nvSpPr>
          <p:cNvPr id="16" name="Text 14"/>
          <p:cNvSpPr txBox="1"/>
          <p:nvPr/>
        </p:nvSpPr>
        <p:spPr>
          <a:xfrm>
            <a:off x="8324088" y="2651760"/>
            <a:ext cx="2996184" cy="1188720"/>
          </a:xfrm>
          <a:prstGeom prst="rect">
            <a:avLst/>
          </a:prstGeom>
          <a:noFill/>
          <a:ln/>
        </p:spPr>
        <p:txBody>
          <a:bodyPr wrap="square" lIns="0" tIns="0" rIns="0" bIns="0" rtlCol="0" anchor="t"/>
          <a:lstStyle/>
          <a:p>
            <a:pPr indent="0" marL="0">
              <a:buNone/>
            </a:pPr>
            <a:r>
              <a:rPr lang="en-US" sz="2100" b="1" dirty="0">
                <a:solidFill>
                  <a:srgbClr val="1D2A24"/>
                </a:solidFill>
                <a:latin typeface="Calibri" pitchFamily="34" charset="0"/>
                <a:ea typeface="Calibri" pitchFamily="34" charset="-122"/>
                <a:cs typeface="Calibri" pitchFamily="34" charset="-120"/>
              </a:rPr>
              <a:t>Un ingrédient de sauce</a:t>
            </a:r>
            <a:endParaRPr lang="en-US" sz="2100" dirty="0"/>
          </a:p>
        </p:txBody>
      </p:sp>
      <p:sp>
        <p:nvSpPr>
          <p:cNvPr id="17" name="Text 15"/>
          <p:cNvSpPr txBox="1"/>
          <p:nvPr/>
        </p:nvSpPr>
        <p:spPr>
          <a:xfrm>
            <a:off x="8324088" y="3931920"/>
            <a:ext cx="2996184" cy="1828800"/>
          </a:xfrm>
          <a:prstGeom prst="rect">
            <a:avLst/>
          </a:prstGeom>
          <a:noFill/>
          <a:ln/>
        </p:spPr>
        <p:txBody>
          <a:bodyPr wrap="square" lIns="0" tIns="0" rIns="0" bIns="0" rtlCol="0" anchor="t"/>
          <a:lstStyle/>
          <a:p>
            <a:pPr indent="0" marL="0">
              <a:buNone/>
            </a:pPr>
            <a:r>
              <a:rPr lang="en-US" sz="2100" dirty="0">
                <a:solidFill>
                  <a:srgbClr val="1D2A24"/>
                </a:solidFill>
                <a:latin typeface="Calibri" pitchFamily="34" charset="0"/>
                <a:ea typeface="Calibri" pitchFamily="34" charset="-122"/>
                <a:cs typeface="Calibri" pitchFamily="34" charset="-120"/>
              </a:rPr>
              <a:t>Gombo</a:t>
            </a:r>
            <a:endParaRPr lang="en-US" sz="21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Pourquoi les légumes-feuilles ne sont pas la base</a:t>
            </a:r>
            <a:endParaRPr lang="en-US" sz="3400" dirty="0"/>
          </a:p>
        </p:txBody>
      </p:sp>
      <p:sp>
        <p:nvSpPr>
          <p:cNvPr id="3" name="Shape 1"/>
          <p:cNvSpPr/>
          <p:nvPr/>
        </p:nvSpPr>
        <p:spPr>
          <a:xfrm>
            <a:off x="640080" y="1600200"/>
            <a:ext cx="5294376" cy="1828800"/>
          </a:xfrm>
          <a:prstGeom prst="rect">
            <a:avLst/>
          </a:prstGeom>
          <a:solidFill>
            <a:srgbClr val="EAF1EC"/>
          </a:solidFill>
          <a:ln w="12700">
            <a:solidFill>
              <a:srgbClr val="EAF1EC"/>
            </a:solidFill>
            <a:prstDash val="solid"/>
          </a:ln>
        </p:spPr>
      </p:sp>
      <p:sp>
        <p:nvSpPr>
          <p:cNvPr id="4" name="Shape 2"/>
          <p:cNvSpPr/>
          <p:nvPr/>
        </p:nvSpPr>
        <p:spPr>
          <a:xfrm>
            <a:off x="914400" y="1874520"/>
            <a:ext cx="502920" cy="502920"/>
          </a:xfrm>
          <a:prstGeom prst="ellipse">
            <a:avLst/>
          </a:prstGeom>
          <a:solidFill>
            <a:srgbClr val="B8821F"/>
          </a:solidFill>
          <a:ln w="12700">
            <a:solidFill>
              <a:srgbClr val="B8821F"/>
            </a:solidFill>
            <a:prstDash val="solid"/>
          </a:ln>
        </p:spPr>
      </p:sp>
      <p:sp>
        <p:nvSpPr>
          <p:cNvPr id="5" name="Text 3"/>
          <p:cNvSpPr txBox="1"/>
          <p:nvPr/>
        </p:nvSpPr>
        <p:spPr>
          <a:xfrm>
            <a:off x="914400"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645920"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Rendement</a:t>
            </a:r>
            <a:endParaRPr lang="en-US" sz="2200" dirty="0"/>
          </a:p>
        </p:txBody>
      </p:sp>
      <p:sp>
        <p:nvSpPr>
          <p:cNvPr id="7" name="Text 5"/>
          <p:cNvSpPr txBox="1"/>
          <p:nvPr/>
        </p:nvSpPr>
        <p:spPr>
          <a:xfrm>
            <a:off x="914400" y="251460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Surtout de l'eau. Un très grand poids de feuilles fraîches pour un kilo de poudre.</a:t>
            </a:r>
            <a:endParaRPr lang="en-US" sz="1900" dirty="0"/>
          </a:p>
        </p:txBody>
      </p:sp>
      <p:sp>
        <p:nvSpPr>
          <p:cNvPr id="8" name="Shape 6"/>
          <p:cNvSpPr/>
          <p:nvPr/>
        </p:nvSpPr>
        <p:spPr>
          <a:xfrm>
            <a:off x="6254496" y="1600200"/>
            <a:ext cx="5294376" cy="1828800"/>
          </a:xfrm>
          <a:prstGeom prst="rect">
            <a:avLst/>
          </a:prstGeom>
          <a:solidFill>
            <a:srgbClr val="EAF1EC"/>
          </a:solidFill>
          <a:ln w="12700">
            <a:solidFill>
              <a:srgbClr val="EAF1EC"/>
            </a:solidFill>
            <a:prstDash val="solid"/>
          </a:ln>
        </p:spPr>
      </p:sp>
      <p:sp>
        <p:nvSpPr>
          <p:cNvPr id="9" name="Shape 7"/>
          <p:cNvSpPr/>
          <p:nvPr/>
        </p:nvSpPr>
        <p:spPr>
          <a:xfrm>
            <a:off x="6528816" y="1874520"/>
            <a:ext cx="502920" cy="502920"/>
          </a:xfrm>
          <a:prstGeom prst="ellipse">
            <a:avLst/>
          </a:prstGeom>
          <a:solidFill>
            <a:srgbClr val="B8821F"/>
          </a:solidFill>
          <a:ln w="12700">
            <a:solidFill>
              <a:srgbClr val="B8821F"/>
            </a:solidFill>
            <a:prstDash val="solid"/>
          </a:ln>
        </p:spPr>
      </p:sp>
      <p:sp>
        <p:nvSpPr>
          <p:cNvPr id="10" name="Text 8"/>
          <p:cNvSpPr txBox="1"/>
          <p:nvPr/>
        </p:nvSpPr>
        <p:spPr>
          <a:xfrm>
            <a:off x="6528816"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7260336"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Coût</a:t>
            </a:r>
            <a:endParaRPr lang="en-US" sz="2200" dirty="0"/>
          </a:p>
        </p:txBody>
      </p:sp>
      <p:sp>
        <p:nvSpPr>
          <p:cNvPr id="12" name="Text 10"/>
          <p:cNvSpPr txBox="1"/>
          <p:nvPr/>
        </p:nvSpPr>
        <p:spPr>
          <a:xfrm>
            <a:off x="6528816" y="251460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Les matières premières sont le plus gros poste de coût : un faible rendement pèse sur la marge.</a:t>
            </a:r>
            <a:endParaRPr lang="en-US" sz="1900" dirty="0"/>
          </a:p>
        </p:txBody>
      </p:sp>
      <p:sp>
        <p:nvSpPr>
          <p:cNvPr id="13" name="Shape 11"/>
          <p:cNvSpPr/>
          <p:nvPr/>
        </p:nvSpPr>
        <p:spPr>
          <a:xfrm>
            <a:off x="640080" y="3703320"/>
            <a:ext cx="5294376" cy="1828800"/>
          </a:xfrm>
          <a:prstGeom prst="rect">
            <a:avLst/>
          </a:prstGeom>
          <a:solidFill>
            <a:srgbClr val="EAF1EC"/>
          </a:solidFill>
          <a:ln w="12700">
            <a:solidFill>
              <a:srgbClr val="EAF1EC"/>
            </a:solidFill>
            <a:prstDash val="solid"/>
          </a:ln>
        </p:spPr>
      </p:sp>
      <p:sp>
        <p:nvSpPr>
          <p:cNvPr id="14" name="Shape 12"/>
          <p:cNvSpPr/>
          <p:nvPr/>
        </p:nvSpPr>
        <p:spPr>
          <a:xfrm>
            <a:off x="914400" y="3977640"/>
            <a:ext cx="502920" cy="502920"/>
          </a:xfrm>
          <a:prstGeom prst="ellipse">
            <a:avLst/>
          </a:prstGeom>
          <a:solidFill>
            <a:srgbClr val="B8821F"/>
          </a:solidFill>
          <a:ln w="12700">
            <a:solidFill>
              <a:srgbClr val="B8821F"/>
            </a:solidFill>
            <a:prstDash val="solid"/>
          </a:ln>
        </p:spPr>
      </p:sp>
      <p:sp>
        <p:nvSpPr>
          <p:cNvPr id="15" name="Text 13"/>
          <p:cNvSpPr txBox="1"/>
          <p:nvPr/>
        </p:nvSpPr>
        <p:spPr>
          <a:xfrm>
            <a:off x="914400"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645920"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Répétition</a:t>
            </a:r>
            <a:endParaRPr lang="en-US" sz="2200" dirty="0"/>
          </a:p>
        </p:txBody>
      </p:sp>
      <p:sp>
        <p:nvSpPr>
          <p:cNvPr id="17" name="Text 15"/>
          <p:cNvSpPr txBox="1"/>
          <p:nvPr/>
        </p:nvSpPr>
        <p:spPr>
          <a:xfrm>
            <a:off x="914400" y="461772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Les légumes-feuilles sont déjà dans la sauce servie avec la pâte.</a:t>
            </a:r>
            <a:endParaRPr lang="en-US" sz="1900" dirty="0"/>
          </a:p>
        </p:txBody>
      </p:sp>
      <p:sp>
        <p:nvSpPr>
          <p:cNvPr id="18" name="Shape 16"/>
          <p:cNvSpPr/>
          <p:nvPr/>
        </p:nvSpPr>
        <p:spPr>
          <a:xfrm>
            <a:off x="6254496" y="3703320"/>
            <a:ext cx="5294376" cy="1828800"/>
          </a:xfrm>
          <a:prstGeom prst="rect">
            <a:avLst/>
          </a:prstGeom>
          <a:solidFill>
            <a:srgbClr val="EAF1EC"/>
          </a:solidFill>
          <a:ln w="12700">
            <a:solidFill>
              <a:srgbClr val="EAF1EC"/>
            </a:solidFill>
            <a:prstDash val="solid"/>
          </a:ln>
        </p:spPr>
      </p:sp>
      <p:sp>
        <p:nvSpPr>
          <p:cNvPr id="19" name="Shape 17"/>
          <p:cNvSpPr/>
          <p:nvPr/>
        </p:nvSpPr>
        <p:spPr>
          <a:xfrm>
            <a:off x="6528816" y="3977640"/>
            <a:ext cx="502920" cy="502920"/>
          </a:xfrm>
          <a:prstGeom prst="ellipse">
            <a:avLst/>
          </a:prstGeom>
          <a:solidFill>
            <a:srgbClr val="B8821F"/>
          </a:solidFill>
          <a:ln w="12700">
            <a:solidFill>
              <a:srgbClr val="B8821F"/>
            </a:solidFill>
            <a:prstDash val="solid"/>
          </a:ln>
        </p:spPr>
      </p:sp>
      <p:sp>
        <p:nvSpPr>
          <p:cNvPr id="20" name="Text 18"/>
          <p:cNvSpPr txBox="1"/>
          <p:nvPr/>
        </p:nvSpPr>
        <p:spPr>
          <a:xfrm>
            <a:off x="6528816"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7260336"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Couleur (à tester)</a:t>
            </a:r>
            <a:endParaRPr lang="en-US" sz="2200" dirty="0"/>
          </a:p>
        </p:txBody>
      </p:sp>
      <p:sp>
        <p:nvSpPr>
          <p:cNvPr id="22" name="Text 20"/>
          <p:cNvSpPr txBox="1"/>
          <p:nvPr/>
        </p:nvSpPr>
        <p:spPr>
          <a:xfrm>
            <a:off x="6528816" y="461772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Une pâte pâle est la tradition. Demandez à de vrais clients ce qu'ils pensent d'une pâte verte.</a:t>
            </a:r>
            <a:endParaRPr lang="en-US" sz="1900" dirty="0"/>
          </a:p>
        </p:txBody>
      </p:sp>
      <p:sp>
        <p:nvSpPr>
          <p:cNvPr id="23" name="Text 21"/>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Excellents sur le plan nutritionnel, médiocres sur le plan économique comme base.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Le rendement décide du coût des matières premières</a:t>
            </a:r>
            <a:endParaRPr lang="en-US" sz="34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40080" y="1645920"/>
          <a:ext cx="7315200" cy="914400"/>
        </p:xfrm>
        <a:graphic>
          <a:graphicData uri="http://schemas.openxmlformats.org/drawingml/2006/table">
            <a:tbl>
              <a:tblPr/>
              <a:tblGrid>
                <a:gridCol w="2926080"/>
                <a:gridCol w="4389120"/>
              </a:tblGrid>
              <a:tr h="640080">
                <a:tc>
                  <a:txBody>
                    <a:bodyPr/>
                    <a:lstStyle/>
                    <a:p>
                      <a:pPr indent="0" marL="0">
                        <a:buNone/>
                      </a:pPr>
                      <a:r>
                        <a:rPr lang="en-US" sz="2000" b="1" dirty="0">
                          <a:solidFill>
                            <a:srgbClr val="FFFFFF"/>
                          </a:solidFill>
                        </a:rPr>
                        <a:t>Rendement en poudre</a:t>
                      </a:r>
                      <a:endParaRPr lang="en-US" sz="2000" dirty="0"/>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c>
                  <a:txBody>
                    <a:bodyPr/>
                    <a:lstStyle/>
                    <a:p>
                      <a:pPr indent="0" marL="0">
                        <a:buNone/>
                      </a:pPr>
                      <a:r>
                        <a:rPr lang="en-US" sz="2000" b="1" dirty="0">
                          <a:solidFill>
                            <a:srgbClr val="FFFFFF"/>
                          </a:solidFill>
                        </a:rPr>
                        <a:t>Légume frais par kg de poudre</a:t>
                      </a:r>
                      <a:endParaRPr lang="en-US" sz="2000" dirty="0"/>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1F4D3A"/>
                    </a:solidFill>
                  </a:tcPr>
                </a:tc>
              </a:tr>
              <a:tr h="914400">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5 %</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20 kg</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r h="914400">
                <a:tc>
                  <a:txBody>
                    <a:bodyPr/>
                    <a:lstStyle/>
                    <a:p>
                      <a:pPr algn="ctr" indent="0" marL="0">
                        <a:buNone/>
                      </a:pPr>
                      <a:r>
                        <a:rPr lang="en-US" sz="3200" b="1" dirty="0">
                          <a:solidFill>
                            <a:srgbClr val="1F4D3A"/>
                          </a:solidFill>
                          <a:latin typeface="Cambria" pitchFamily="34" charset="0"/>
                          <a:ea typeface="Cambria" pitchFamily="34" charset="-122"/>
                          <a:cs typeface="Cambria" pitchFamily="34" charset="-120"/>
                        </a:rPr>
                        <a:t>10 %</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c>
                  <a:txBody>
                    <a:bodyPr/>
                    <a:lstStyle/>
                    <a:p>
                      <a:pPr algn="ctr" indent="0" marL="0">
                        <a:buNone/>
                      </a:pPr>
                      <a:r>
                        <a:rPr lang="en-US" sz="3200" b="1" dirty="0">
                          <a:solidFill>
                            <a:srgbClr val="1F4D3A"/>
                          </a:solidFill>
                          <a:latin typeface="Cambria" pitchFamily="34" charset="0"/>
                          <a:ea typeface="Cambria" pitchFamily="34" charset="-122"/>
                          <a:cs typeface="Cambria" pitchFamily="34" charset="-120"/>
                        </a:rPr>
                        <a:t>10 kg</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5F8F6"/>
                    </a:solidFill>
                  </a:tcPr>
                </a:tc>
              </a:tr>
              <a:tr h="914400">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20 %</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c>
                  <a:txBody>
                    <a:bodyPr/>
                    <a:lstStyle/>
                    <a:p>
                      <a:pPr algn="ctr" indent="0" marL="0">
                        <a:buNone/>
                      </a:pPr>
                      <a:r>
                        <a:rPr lang="en-US" sz="3200" b="1" dirty="0">
                          <a:solidFill>
                            <a:srgbClr val="A8472A"/>
                          </a:solidFill>
                          <a:latin typeface="Cambria" pitchFamily="34" charset="0"/>
                          <a:ea typeface="Cambria" pitchFamily="34" charset="-122"/>
                          <a:cs typeface="Cambria" pitchFamily="34" charset="-120"/>
                        </a:rPr>
                        <a:t>5 kg</a:t>
                      </a:r>
                      <a:endParaRPr lang="en-US" sz="3200" dirty="0">
                        <a:latin typeface="Cambria" charset="0"/>
                        <a:ea typeface="Cambria" charset="0"/>
                        <a:cs typeface="Cambria" charset="0"/>
                      </a:endParaRPr>
                    </a:p>
                  </a:txBody>
                  <a:tcPr marL="91440" marR="91440" marT="45720" marB="45720" anchor="ctr">
                    <a:lnL w="6350" cap="flat" cmpd="sng" algn="ctr">
                      <a:solidFill>
                        <a:srgbClr val="C9D6CE"/>
                      </a:solidFill>
                      <a:prstDash val="solid"/>
                      <a:round/>
                      <a:headEnd type="none" w="med" len="med"/>
                      <a:tailEnd type="none" w="med" len="med"/>
                    </a:lnL>
                    <a:lnR w="6350" cap="flat" cmpd="sng" algn="ctr">
                      <a:solidFill>
                        <a:srgbClr val="C9D6CE"/>
                      </a:solidFill>
                      <a:prstDash val="solid"/>
                      <a:round/>
                      <a:headEnd type="none" w="med" len="med"/>
                      <a:tailEnd type="none" w="med" len="med"/>
                    </a:lnR>
                    <a:lnT w="6350" cap="flat" cmpd="sng" algn="ctr">
                      <a:solidFill>
                        <a:srgbClr val="C9D6CE"/>
                      </a:solidFill>
                      <a:prstDash val="solid"/>
                      <a:round/>
                      <a:headEnd type="none" w="med" len="med"/>
                      <a:tailEnd type="none" w="med" len="med"/>
                    </a:lnT>
                    <a:lnB w="6350" cap="flat" cmpd="sng" algn="ctr">
                      <a:solidFill>
                        <a:srgbClr val="C9D6CE"/>
                      </a:solidFill>
                      <a:prstDash val="solid"/>
                      <a:round/>
                      <a:headEnd type="none" w="med" len="med"/>
                      <a:tailEnd type="none" w="med" len="med"/>
                    </a:lnB>
                    <a:solidFill>
                      <a:srgbClr val="FFFFFF"/>
                    </a:solidFill>
                  </a:tcPr>
                </a:tc>
              </a:tr>
            </a:tbl>
          </a:graphicData>
        </a:graphic>
      </p:graphicFrame>
      <p:sp>
        <p:nvSpPr>
          <p:cNvPr id="4" name="Shape 1"/>
          <p:cNvSpPr/>
          <p:nvPr/>
        </p:nvSpPr>
        <p:spPr>
          <a:xfrm>
            <a:off x="8321040" y="1645920"/>
            <a:ext cx="3227832" cy="3383280"/>
          </a:xfrm>
          <a:prstGeom prst="rect">
            <a:avLst/>
          </a:prstGeom>
          <a:solidFill>
            <a:srgbClr val="FBF1E3"/>
          </a:solidFill>
          <a:ln w="12700">
            <a:solidFill>
              <a:srgbClr val="FBF1E3"/>
            </a:solidFill>
            <a:prstDash val="solid"/>
          </a:ln>
        </p:spPr>
      </p:sp>
      <p:sp>
        <p:nvSpPr>
          <p:cNvPr id="5" name="Text 2"/>
          <p:cNvSpPr txBox="1"/>
          <p:nvPr/>
        </p:nvSpPr>
        <p:spPr>
          <a:xfrm>
            <a:off x="8595360" y="1828800"/>
            <a:ext cx="2679192" cy="3017520"/>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Chiffres inventés pour montrer la logique. Mesurez votre propre rendement lors d'un vrai essai de séchage. Kg de frais = 100 / rendement en %.</a:t>
            </a:r>
            <a:endParaRPr lang="en-US" sz="22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Le dosage du liant n'est pas transférable</a:t>
            </a:r>
            <a:endParaRPr lang="en-US" sz="3400" dirty="0"/>
          </a:p>
        </p:txBody>
      </p:sp>
      <p:sp>
        <p:nvSpPr>
          <p:cNvPr id="3" name="Shape 1"/>
          <p:cNvSpPr/>
          <p:nvPr/>
        </p:nvSpPr>
        <p:spPr>
          <a:xfrm>
            <a:off x="640080" y="1645920"/>
            <a:ext cx="10908792" cy="3840480"/>
          </a:xfrm>
          <a:prstGeom prst="rect">
            <a:avLst/>
          </a:prstGeom>
          <a:solidFill>
            <a:srgbClr val="FBF1E3"/>
          </a:solidFill>
          <a:ln w="12700">
            <a:solidFill>
              <a:srgbClr val="FBF1E3"/>
            </a:solidFill>
            <a:prstDash val="solid"/>
          </a:ln>
        </p:spPr>
      </p:sp>
      <p:sp>
        <p:nvSpPr>
          <p:cNvPr id="4" name="Shape 2"/>
          <p:cNvSpPr/>
          <p:nvPr/>
        </p:nvSpPr>
        <p:spPr>
          <a:xfrm>
            <a:off x="1097280" y="2011680"/>
            <a:ext cx="822960" cy="822960"/>
          </a:xfrm>
          <a:prstGeom prst="ellipse">
            <a:avLst/>
          </a:prstGeom>
          <a:solidFill>
            <a:srgbClr val="B8821F"/>
          </a:solidFill>
          <a:ln w="12700">
            <a:solidFill>
              <a:srgbClr val="B8821F"/>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Le psyllium absorbe l'eau selon les fibres, la taille des particules et l'humidité résiduelle de ce avec quoi on le mélange. Trop de liant : collant et lourd. Pas assez : friable. Changez de légume de base et vous devez retester. Chaque nouvelle variante est un nouveau projet de formulation.</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Le procédé en bref</a:t>
            </a:r>
            <a:endParaRPr lang="en-US" sz="3400" dirty="0"/>
          </a:p>
        </p:txBody>
      </p:sp>
      <p:sp>
        <p:nvSpPr>
          <p:cNvPr id="3" name="Shape 1"/>
          <p:cNvSpPr/>
          <p:nvPr/>
        </p:nvSpPr>
        <p:spPr>
          <a:xfrm>
            <a:off x="640080" y="1828800"/>
            <a:ext cx="1417320" cy="2103120"/>
          </a:xfrm>
          <a:prstGeom prst="rect">
            <a:avLst/>
          </a:prstGeom>
          <a:solidFill>
            <a:srgbClr val="EAF1EC"/>
          </a:solidFill>
          <a:ln w="12700">
            <a:solidFill>
              <a:srgbClr val="EAF1EC"/>
            </a:solidFill>
            <a:prstDash val="solid"/>
          </a:ln>
        </p:spPr>
      </p:sp>
      <p:sp>
        <p:nvSpPr>
          <p:cNvPr id="4" name="Shape 2"/>
          <p:cNvSpPr/>
          <p:nvPr/>
        </p:nvSpPr>
        <p:spPr>
          <a:xfrm>
            <a:off x="822960" y="2011680"/>
            <a:ext cx="548640" cy="548640"/>
          </a:xfrm>
          <a:prstGeom prst="ellipse">
            <a:avLst/>
          </a:prstGeom>
          <a:solidFill>
            <a:srgbClr val="1F4D3A"/>
          </a:solidFill>
          <a:ln w="12700">
            <a:solidFill>
              <a:srgbClr val="1F4D3A"/>
            </a:solidFill>
            <a:prstDash val="solid"/>
          </a:ln>
        </p:spPr>
      </p:sp>
      <p:sp>
        <p:nvSpPr>
          <p:cNvPr id="5" name="Text 3"/>
          <p:cNvSpPr txBox="1"/>
          <p:nvPr/>
        </p:nvSpPr>
        <p:spPr>
          <a:xfrm>
            <a:off x="82296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txBox="1"/>
          <p:nvPr/>
        </p:nvSpPr>
        <p:spPr>
          <a:xfrm>
            <a:off x="822960" y="2743200"/>
            <a:ext cx="1051560" cy="1005840"/>
          </a:xfrm>
          <a:prstGeom prst="rect">
            <a:avLst/>
          </a:prstGeom>
          <a:noFill/>
          <a:ln/>
        </p:spPr>
        <p:txBody>
          <a:bodyPr wrap="square" lIns="0" tIns="0" rIns="0" bIns="0" rtlCol="0" anchor="t"/>
          <a:lstStyle/>
          <a:p>
            <a:pPr indent="0" marL="0">
              <a:buNone/>
            </a:pPr>
            <a:r>
              <a:rPr lang="en-US" sz="1600" b="1" dirty="0">
                <a:solidFill>
                  <a:srgbClr val="1D2A24"/>
                </a:solidFill>
                <a:latin typeface="Calibri" pitchFamily="34" charset="0"/>
                <a:ea typeface="Calibri" pitchFamily="34" charset="-122"/>
                <a:cs typeface="Calibri" pitchFamily="34" charset="-120"/>
              </a:rPr>
              <a:t>Collecter les excédents</a:t>
            </a:r>
            <a:endParaRPr lang="en-US" sz="1600" dirty="0"/>
          </a:p>
        </p:txBody>
      </p:sp>
      <p:sp>
        <p:nvSpPr>
          <p:cNvPr id="7" name="Shape 5"/>
          <p:cNvSpPr/>
          <p:nvPr/>
        </p:nvSpPr>
        <p:spPr>
          <a:xfrm>
            <a:off x="2221992" y="1828800"/>
            <a:ext cx="1417320" cy="2103120"/>
          </a:xfrm>
          <a:prstGeom prst="rect">
            <a:avLst/>
          </a:prstGeom>
          <a:solidFill>
            <a:srgbClr val="EAF1EC"/>
          </a:solidFill>
          <a:ln w="12700">
            <a:solidFill>
              <a:srgbClr val="EAF1EC"/>
            </a:solidFill>
            <a:prstDash val="solid"/>
          </a:ln>
        </p:spPr>
      </p:sp>
      <p:sp>
        <p:nvSpPr>
          <p:cNvPr id="8" name="Shape 6"/>
          <p:cNvSpPr/>
          <p:nvPr/>
        </p:nvSpPr>
        <p:spPr>
          <a:xfrm>
            <a:off x="2404872" y="2011680"/>
            <a:ext cx="548640" cy="548640"/>
          </a:xfrm>
          <a:prstGeom prst="ellipse">
            <a:avLst/>
          </a:prstGeom>
          <a:solidFill>
            <a:srgbClr val="1F4D3A"/>
          </a:solidFill>
          <a:ln w="12700">
            <a:solidFill>
              <a:srgbClr val="1F4D3A"/>
            </a:solidFill>
            <a:prstDash val="solid"/>
          </a:ln>
        </p:spPr>
      </p:sp>
      <p:sp>
        <p:nvSpPr>
          <p:cNvPr id="9" name="Text 7"/>
          <p:cNvSpPr txBox="1"/>
          <p:nvPr/>
        </p:nvSpPr>
        <p:spPr>
          <a:xfrm>
            <a:off x="2404872"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2404872" y="2743200"/>
            <a:ext cx="1051560" cy="1005840"/>
          </a:xfrm>
          <a:prstGeom prst="rect">
            <a:avLst/>
          </a:prstGeom>
          <a:noFill/>
          <a:ln/>
        </p:spPr>
        <p:txBody>
          <a:bodyPr wrap="square" lIns="0" tIns="0" rIns="0" bIns="0" rtlCol="0" anchor="t"/>
          <a:lstStyle/>
          <a:p>
            <a:pPr indent="0" marL="0">
              <a:buNone/>
            </a:pPr>
            <a:r>
              <a:rPr lang="en-US" sz="1600" b="1" dirty="0">
                <a:solidFill>
                  <a:srgbClr val="1D2A24"/>
                </a:solidFill>
                <a:latin typeface="Calibri" pitchFamily="34" charset="0"/>
                <a:ea typeface="Calibri" pitchFamily="34" charset="-122"/>
                <a:cs typeface="Calibri" pitchFamily="34" charset="-120"/>
              </a:rPr>
              <a:t>Laver, parer, trancher</a:t>
            </a:r>
            <a:endParaRPr lang="en-US" sz="1600" dirty="0"/>
          </a:p>
        </p:txBody>
      </p:sp>
      <p:sp>
        <p:nvSpPr>
          <p:cNvPr id="11" name="Shape 9"/>
          <p:cNvSpPr/>
          <p:nvPr/>
        </p:nvSpPr>
        <p:spPr>
          <a:xfrm>
            <a:off x="3803904" y="1828800"/>
            <a:ext cx="1417320" cy="2103120"/>
          </a:xfrm>
          <a:prstGeom prst="rect">
            <a:avLst/>
          </a:prstGeom>
          <a:solidFill>
            <a:srgbClr val="EAF1EC"/>
          </a:solidFill>
          <a:ln w="12700">
            <a:solidFill>
              <a:srgbClr val="EAF1EC"/>
            </a:solidFill>
            <a:prstDash val="solid"/>
          </a:ln>
        </p:spPr>
      </p:sp>
      <p:sp>
        <p:nvSpPr>
          <p:cNvPr id="12" name="Shape 10"/>
          <p:cNvSpPr/>
          <p:nvPr/>
        </p:nvSpPr>
        <p:spPr>
          <a:xfrm>
            <a:off x="3986784" y="2011680"/>
            <a:ext cx="548640" cy="548640"/>
          </a:xfrm>
          <a:prstGeom prst="ellipse">
            <a:avLst/>
          </a:prstGeom>
          <a:solidFill>
            <a:srgbClr val="1F4D3A"/>
          </a:solidFill>
          <a:ln w="12700">
            <a:solidFill>
              <a:srgbClr val="1F4D3A"/>
            </a:solidFill>
            <a:prstDash val="solid"/>
          </a:ln>
        </p:spPr>
      </p:sp>
      <p:sp>
        <p:nvSpPr>
          <p:cNvPr id="13" name="Text 11"/>
          <p:cNvSpPr txBox="1"/>
          <p:nvPr/>
        </p:nvSpPr>
        <p:spPr>
          <a:xfrm>
            <a:off x="3986784"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4" name="Text 12"/>
          <p:cNvSpPr txBox="1"/>
          <p:nvPr/>
        </p:nvSpPr>
        <p:spPr>
          <a:xfrm>
            <a:off x="3986784" y="2743200"/>
            <a:ext cx="1051560" cy="1005840"/>
          </a:xfrm>
          <a:prstGeom prst="rect">
            <a:avLst/>
          </a:prstGeom>
          <a:noFill/>
          <a:ln/>
        </p:spPr>
        <p:txBody>
          <a:bodyPr wrap="square" lIns="0" tIns="0" rIns="0" bIns="0" rtlCol="0" anchor="t"/>
          <a:lstStyle/>
          <a:p>
            <a:pPr indent="0" marL="0">
              <a:buNone/>
            </a:pPr>
            <a:r>
              <a:rPr lang="en-US" sz="1600" b="1" dirty="0">
                <a:solidFill>
                  <a:srgbClr val="1D2A24"/>
                </a:solidFill>
                <a:latin typeface="Calibri" pitchFamily="34" charset="0"/>
                <a:ea typeface="Calibri" pitchFamily="34" charset="-122"/>
                <a:cs typeface="Calibri" pitchFamily="34" charset="-120"/>
              </a:rPr>
              <a:t>Sécher</a:t>
            </a:r>
            <a:endParaRPr lang="en-US" sz="1600" dirty="0"/>
          </a:p>
        </p:txBody>
      </p:sp>
      <p:sp>
        <p:nvSpPr>
          <p:cNvPr id="15" name="Shape 13"/>
          <p:cNvSpPr/>
          <p:nvPr/>
        </p:nvSpPr>
        <p:spPr>
          <a:xfrm>
            <a:off x="5385816" y="1828800"/>
            <a:ext cx="1417320" cy="2103120"/>
          </a:xfrm>
          <a:prstGeom prst="rect">
            <a:avLst/>
          </a:prstGeom>
          <a:solidFill>
            <a:srgbClr val="EAF1EC"/>
          </a:solidFill>
          <a:ln w="12700">
            <a:solidFill>
              <a:srgbClr val="EAF1EC"/>
            </a:solidFill>
            <a:prstDash val="solid"/>
          </a:ln>
        </p:spPr>
      </p:sp>
      <p:sp>
        <p:nvSpPr>
          <p:cNvPr id="16" name="Shape 14"/>
          <p:cNvSpPr/>
          <p:nvPr/>
        </p:nvSpPr>
        <p:spPr>
          <a:xfrm>
            <a:off x="5568696" y="2011680"/>
            <a:ext cx="548640" cy="548640"/>
          </a:xfrm>
          <a:prstGeom prst="ellipse">
            <a:avLst/>
          </a:prstGeom>
          <a:solidFill>
            <a:srgbClr val="1F4D3A"/>
          </a:solidFill>
          <a:ln w="12700">
            <a:solidFill>
              <a:srgbClr val="1F4D3A"/>
            </a:solidFill>
            <a:prstDash val="solid"/>
          </a:ln>
        </p:spPr>
      </p:sp>
      <p:sp>
        <p:nvSpPr>
          <p:cNvPr id="17" name="Text 15"/>
          <p:cNvSpPr txBox="1"/>
          <p:nvPr/>
        </p:nvSpPr>
        <p:spPr>
          <a:xfrm>
            <a:off x="5568696"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18" name="Text 16"/>
          <p:cNvSpPr txBox="1"/>
          <p:nvPr/>
        </p:nvSpPr>
        <p:spPr>
          <a:xfrm>
            <a:off x="5568696" y="2743200"/>
            <a:ext cx="1051560" cy="1005840"/>
          </a:xfrm>
          <a:prstGeom prst="rect">
            <a:avLst/>
          </a:prstGeom>
          <a:noFill/>
          <a:ln/>
        </p:spPr>
        <p:txBody>
          <a:bodyPr wrap="square" lIns="0" tIns="0" rIns="0" bIns="0" rtlCol="0" anchor="t"/>
          <a:lstStyle/>
          <a:p>
            <a:pPr indent="0" marL="0">
              <a:buNone/>
            </a:pPr>
            <a:r>
              <a:rPr lang="en-US" sz="1600" b="1" dirty="0">
                <a:solidFill>
                  <a:srgbClr val="1D2A24"/>
                </a:solidFill>
                <a:latin typeface="Calibri" pitchFamily="34" charset="0"/>
                <a:ea typeface="Calibri" pitchFamily="34" charset="-122"/>
                <a:cs typeface="Calibri" pitchFamily="34" charset="-120"/>
              </a:rPr>
              <a:t>Moudre</a:t>
            </a:r>
            <a:endParaRPr lang="en-US" sz="1600" dirty="0"/>
          </a:p>
        </p:txBody>
      </p:sp>
      <p:sp>
        <p:nvSpPr>
          <p:cNvPr id="19" name="Shape 17"/>
          <p:cNvSpPr/>
          <p:nvPr/>
        </p:nvSpPr>
        <p:spPr>
          <a:xfrm>
            <a:off x="6967728" y="1828800"/>
            <a:ext cx="1417320" cy="2103120"/>
          </a:xfrm>
          <a:prstGeom prst="rect">
            <a:avLst/>
          </a:prstGeom>
          <a:solidFill>
            <a:srgbClr val="EAF1EC"/>
          </a:solidFill>
          <a:ln w="12700">
            <a:solidFill>
              <a:srgbClr val="EAF1EC"/>
            </a:solidFill>
            <a:prstDash val="solid"/>
          </a:ln>
        </p:spPr>
      </p:sp>
      <p:sp>
        <p:nvSpPr>
          <p:cNvPr id="20" name="Shape 18"/>
          <p:cNvSpPr/>
          <p:nvPr/>
        </p:nvSpPr>
        <p:spPr>
          <a:xfrm>
            <a:off x="7150608" y="2011680"/>
            <a:ext cx="548640" cy="548640"/>
          </a:xfrm>
          <a:prstGeom prst="ellipse">
            <a:avLst/>
          </a:prstGeom>
          <a:solidFill>
            <a:srgbClr val="1F4D3A"/>
          </a:solidFill>
          <a:ln w="12700">
            <a:solidFill>
              <a:srgbClr val="1F4D3A"/>
            </a:solidFill>
            <a:prstDash val="solid"/>
          </a:ln>
        </p:spPr>
      </p:sp>
      <p:sp>
        <p:nvSpPr>
          <p:cNvPr id="21" name="Text 19"/>
          <p:cNvSpPr txBox="1"/>
          <p:nvPr/>
        </p:nvSpPr>
        <p:spPr>
          <a:xfrm>
            <a:off x="7150608"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5</a:t>
            </a:r>
            <a:endParaRPr lang="en-US" sz="2000" dirty="0"/>
          </a:p>
        </p:txBody>
      </p:sp>
      <p:sp>
        <p:nvSpPr>
          <p:cNvPr id="22" name="Text 20"/>
          <p:cNvSpPr txBox="1"/>
          <p:nvPr/>
        </p:nvSpPr>
        <p:spPr>
          <a:xfrm>
            <a:off x="7150608" y="2743200"/>
            <a:ext cx="1051560" cy="1005840"/>
          </a:xfrm>
          <a:prstGeom prst="rect">
            <a:avLst/>
          </a:prstGeom>
          <a:noFill/>
          <a:ln/>
        </p:spPr>
        <p:txBody>
          <a:bodyPr wrap="square" lIns="0" tIns="0" rIns="0" bIns="0" rtlCol="0" anchor="t"/>
          <a:lstStyle/>
          <a:p>
            <a:pPr indent="0" marL="0">
              <a:buNone/>
            </a:pPr>
            <a:r>
              <a:rPr lang="en-US" sz="1600" b="1" dirty="0">
                <a:solidFill>
                  <a:srgbClr val="1D2A24"/>
                </a:solidFill>
                <a:latin typeface="Calibri" pitchFamily="34" charset="0"/>
                <a:ea typeface="Calibri" pitchFamily="34" charset="-122"/>
                <a:cs typeface="Calibri" pitchFamily="34" charset="-120"/>
              </a:rPr>
              <a:t>Mélanger au psyllium</a:t>
            </a:r>
            <a:endParaRPr lang="en-US" sz="1600" dirty="0"/>
          </a:p>
        </p:txBody>
      </p:sp>
      <p:sp>
        <p:nvSpPr>
          <p:cNvPr id="23" name="Shape 21"/>
          <p:cNvSpPr/>
          <p:nvPr/>
        </p:nvSpPr>
        <p:spPr>
          <a:xfrm>
            <a:off x="8549640" y="1828800"/>
            <a:ext cx="1417320" cy="2103120"/>
          </a:xfrm>
          <a:prstGeom prst="rect">
            <a:avLst/>
          </a:prstGeom>
          <a:solidFill>
            <a:srgbClr val="EAF1EC"/>
          </a:solidFill>
          <a:ln w="12700">
            <a:solidFill>
              <a:srgbClr val="EAF1EC"/>
            </a:solidFill>
            <a:prstDash val="solid"/>
          </a:ln>
        </p:spPr>
      </p:sp>
      <p:sp>
        <p:nvSpPr>
          <p:cNvPr id="24" name="Shape 22"/>
          <p:cNvSpPr/>
          <p:nvPr/>
        </p:nvSpPr>
        <p:spPr>
          <a:xfrm>
            <a:off x="8732520" y="2011680"/>
            <a:ext cx="548640" cy="548640"/>
          </a:xfrm>
          <a:prstGeom prst="ellipse">
            <a:avLst/>
          </a:prstGeom>
          <a:solidFill>
            <a:srgbClr val="1F4D3A"/>
          </a:solidFill>
          <a:ln w="12700">
            <a:solidFill>
              <a:srgbClr val="1F4D3A"/>
            </a:solidFill>
            <a:prstDash val="solid"/>
          </a:ln>
        </p:spPr>
      </p:sp>
      <p:sp>
        <p:nvSpPr>
          <p:cNvPr id="25" name="Text 23"/>
          <p:cNvSpPr txBox="1"/>
          <p:nvPr/>
        </p:nvSpPr>
        <p:spPr>
          <a:xfrm>
            <a:off x="873252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6</a:t>
            </a:r>
            <a:endParaRPr lang="en-US" sz="2000" dirty="0"/>
          </a:p>
        </p:txBody>
      </p:sp>
      <p:sp>
        <p:nvSpPr>
          <p:cNvPr id="26" name="Text 24"/>
          <p:cNvSpPr txBox="1"/>
          <p:nvPr/>
        </p:nvSpPr>
        <p:spPr>
          <a:xfrm>
            <a:off x="8732520" y="2743200"/>
            <a:ext cx="1051560" cy="1005840"/>
          </a:xfrm>
          <a:prstGeom prst="rect">
            <a:avLst/>
          </a:prstGeom>
          <a:noFill/>
          <a:ln/>
        </p:spPr>
        <p:txBody>
          <a:bodyPr wrap="square" lIns="0" tIns="0" rIns="0" bIns="0" rtlCol="0" anchor="t"/>
          <a:lstStyle/>
          <a:p>
            <a:pPr indent="0" marL="0">
              <a:buNone/>
            </a:pPr>
            <a:r>
              <a:rPr lang="en-US" sz="1600" b="1" dirty="0">
                <a:solidFill>
                  <a:srgbClr val="1D2A24"/>
                </a:solidFill>
                <a:latin typeface="Calibri" pitchFamily="34" charset="0"/>
                <a:ea typeface="Calibri" pitchFamily="34" charset="-122"/>
                <a:cs typeface="Calibri" pitchFamily="34" charset="-120"/>
              </a:rPr>
              <a:t>Additif facultatif</a:t>
            </a:r>
            <a:endParaRPr lang="en-US" sz="1600" dirty="0"/>
          </a:p>
        </p:txBody>
      </p:sp>
      <p:sp>
        <p:nvSpPr>
          <p:cNvPr id="27" name="Shape 25"/>
          <p:cNvSpPr/>
          <p:nvPr/>
        </p:nvSpPr>
        <p:spPr>
          <a:xfrm>
            <a:off x="10131552" y="1828800"/>
            <a:ext cx="1417320" cy="2103120"/>
          </a:xfrm>
          <a:prstGeom prst="rect">
            <a:avLst/>
          </a:prstGeom>
          <a:solidFill>
            <a:srgbClr val="EAF1EC"/>
          </a:solidFill>
          <a:ln w="12700">
            <a:solidFill>
              <a:srgbClr val="EAF1EC"/>
            </a:solidFill>
            <a:prstDash val="solid"/>
          </a:ln>
        </p:spPr>
      </p:sp>
      <p:sp>
        <p:nvSpPr>
          <p:cNvPr id="28" name="Shape 26"/>
          <p:cNvSpPr/>
          <p:nvPr/>
        </p:nvSpPr>
        <p:spPr>
          <a:xfrm>
            <a:off x="10314432" y="2011680"/>
            <a:ext cx="548640" cy="548640"/>
          </a:xfrm>
          <a:prstGeom prst="ellipse">
            <a:avLst/>
          </a:prstGeom>
          <a:solidFill>
            <a:srgbClr val="1F4D3A"/>
          </a:solidFill>
          <a:ln w="12700">
            <a:solidFill>
              <a:srgbClr val="1F4D3A"/>
            </a:solidFill>
            <a:prstDash val="solid"/>
          </a:ln>
        </p:spPr>
      </p:sp>
      <p:sp>
        <p:nvSpPr>
          <p:cNvPr id="29" name="Text 27"/>
          <p:cNvSpPr txBox="1"/>
          <p:nvPr/>
        </p:nvSpPr>
        <p:spPr>
          <a:xfrm>
            <a:off x="10314432"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7</a:t>
            </a:r>
            <a:endParaRPr lang="en-US" sz="2000" dirty="0"/>
          </a:p>
        </p:txBody>
      </p:sp>
      <p:sp>
        <p:nvSpPr>
          <p:cNvPr id="30" name="Text 28"/>
          <p:cNvSpPr txBox="1"/>
          <p:nvPr/>
        </p:nvSpPr>
        <p:spPr>
          <a:xfrm>
            <a:off x="10314432" y="2743200"/>
            <a:ext cx="1051560" cy="1005840"/>
          </a:xfrm>
          <a:prstGeom prst="rect">
            <a:avLst/>
          </a:prstGeom>
          <a:noFill/>
          <a:ln/>
        </p:spPr>
        <p:txBody>
          <a:bodyPr wrap="square" lIns="0" tIns="0" rIns="0" bIns="0" rtlCol="0" anchor="t"/>
          <a:lstStyle/>
          <a:p>
            <a:pPr indent="0" marL="0">
              <a:buNone/>
            </a:pPr>
            <a:r>
              <a:rPr lang="en-US" sz="1600" b="1" dirty="0">
                <a:solidFill>
                  <a:srgbClr val="1D2A24"/>
                </a:solidFill>
                <a:latin typeface="Calibri" pitchFamily="34" charset="0"/>
                <a:ea typeface="Calibri" pitchFamily="34" charset="-122"/>
                <a:cs typeface="Calibri" pitchFamily="34" charset="-120"/>
              </a:rPr>
              <a:t>Emballer</a:t>
            </a:r>
            <a:endParaRPr lang="en-US" sz="1600" dirty="0"/>
          </a:p>
        </p:txBody>
      </p:sp>
      <p:sp>
        <p:nvSpPr>
          <p:cNvPr id="31" name="Text 29"/>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À quel point sécher est une question pour votre propre analyse en laboratoire et vos essais de conservation, pas un chiffre à copier.</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Deux points de sécurité à connaître</a:t>
            </a:r>
            <a:endParaRPr lang="en-US" sz="3400" dirty="0"/>
          </a:p>
        </p:txBody>
      </p:sp>
      <p:sp>
        <p:nvSpPr>
          <p:cNvPr id="3" name="Shape 1"/>
          <p:cNvSpPr/>
          <p:nvPr/>
        </p:nvSpPr>
        <p:spPr>
          <a:xfrm>
            <a:off x="640080" y="1600200"/>
            <a:ext cx="5294376" cy="822960"/>
          </a:xfrm>
          <a:prstGeom prst="rect">
            <a:avLst/>
          </a:prstGeom>
          <a:solidFill>
            <a:srgbClr val="1F4D3A"/>
          </a:solidFill>
          <a:ln w="12700">
            <a:solidFill>
              <a:srgbClr val="1F4D3A"/>
            </a:solidFill>
            <a:prstDash val="solid"/>
          </a:ln>
        </p:spPr>
      </p:sp>
      <p:sp>
        <p:nvSpPr>
          <p:cNvPr id="4" name="Text 2"/>
          <p:cNvSpPr txBox="1"/>
          <p:nvPr/>
        </p:nvSpPr>
        <p:spPr>
          <a:xfrm>
            <a:off x="914400" y="1600200"/>
            <a:ext cx="4745736" cy="82296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Oxalates</a:t>
            </a:r>
            <a:endParaRPr lang="en-US" sz="2400" dirty="0"/>
          </a:p>
        </p:txBody>
      </p:sp>
      <p:sp>
        <p:nvSpPr>
          <p:cNvPr id="5" name="Shape 3"/>
          <p:cNvSpPr/>
          <p:nvPr/>
        </p:nvSpPr>
        <p:spPr>
          <a:xfrm>
            <a:off x="640080" y="2423160"/>
            <a:ext cx="5294376" cy="3291840"/>
          </a:xfrm>
          <a:prstGeom prst="rect">
            <a:avLst/>
          </a:prstGeom>
          <a:solidFill>
            <a:srgbClr val="EAF1EC"/>
          </a:solidFill>
          <a:ln w="12700">
            <a:solidFill>
              <a:srgbClr val="EAF1EC"/>
            </a:solidFill>
            <a:prstDash val="solid"/>
          </a:ln>
        </p:spPr>
      </p:sp>
      <p:sp>
        <p:nvSpPr>
          <p:cNvPr id="6" name="Text 4"/>
          <p:cNvSpPr txBox="1"/>
          <p:nvPr/>
        </p:nvSpPr>
        <p:spPr>
          <a:xfrm>
            <a:off x="914400"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Les épinards et certains autres légumes-feuilles sont riches en oxalates. Cela compte pour les personnes à qui l'on conseille de les limiter à cause de calculs rénaux d'oxalate de calcium. Demandez à un spécialiste si votre étiquette doit porter une mention.</a:t>
            </a:r>
            <a:endParaRPr lang="en-US" sz="2200" dirty="0"/>
          </a:p>
        </p:txBody>
      </p:sp>
      <p:sp>
        <p:nvSpPr>
          <p:cNvPr id="7" name="Shape 5"/>
          <p:cNvSpPr/>
          <p:nvPr/>
        </p:nvSpPr>
        <p:spPr>
          <a:xfrm>
            <a:off x="6254496" y="1600200"/>
            <a:ext cx="5294376" cy="822960"/>
          </a:xfrm>
          <a:prstGeom prst="rect">
            <a:avLst/>
          </a:prstGeom>
          <a:solidFill>
            <a:srgbClr val="B8821F"/>
          </a:solidFill>
          <a:ln w="12700">
            <a:solidFill>
              <a:srgbClr val="B8821F"/>
            </a:solidFill>
            <a:prstDash val="solid"/>
          </a:ln>
        </p:spPr>
      </p:sp>
      <p:sp>
        <p:nvSpPr>
          <p:cNvPr id="8" name="Text 6"/>
          <p:cNvSpPr txBox="1"/>
          <p:nvPr/>
        </p:nvSpPr>
        <p:spPr>
          <a:xfrm>
            <a:off x="6528816" y="1600200"/>
            <a:ext cx="4745736" cy="82296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Goitrogènes</a:t>
            </a:r>
            <a:endParaRPr lang="en-US" sz="2400" dirty="0"/>
          </a:p>
        </p:txBody>
      </p:sp>
      <p:sp>
        <p:nvSpPr>
          <p:cNvPr id="9" name="Shape 7"/>
          <p:cNvSpPr/>
          <p:nvPr/>
        </p:nvSpPr>
        <p:spPr>
          <a:xfrm>
            <a:off x="6254496" y="2423160"/>
            <a:ext cx="5294376" cy="3291840"/>
          </a:xfrm>
          <a:prstGeom prst="rect">
            <a:avLst/>
          </a:prstGeom>
          <a:solidFill>
            <a:srgbClr val="EAF1EC"/>
          </a:solidFill>
          <a:ln w="12700">
            <a:solidFill>
              <a:srgbClr val="EAF1EC"/>
            </a:solidFill>
            <a:prstDash val="solid"/>
          </a:ln>
        </p:spPr>
      </p:sp>
      <p:sp>
        <p:nvSpPr>
          <p:cNvPr id="10" name="Text 8"/>
          <p:cNvSpPr txBox="1"/>
          <p:nvPr/>
        </p:nvSpPr>
        <p:spPr>
          <a:xfrm>
            <a:off x="6528816"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Les légumes crus de la famille du chou contiennent des composés qui peuvent gêner l'utilisation de l'iode par la thyroïde. La cuisson les réduit. Une grande revue conclut qu'une consommation normale, avec assez d'iode, ne semble pas nuire à la thyroïde.</a:t>
            </a:r>
            <a:endParaRPr lang="en-US" sz="2200" dirty="0"/>
          </a:p>
        </p:txBody>
      </p:sp>
      <p:sp>
        <p:nvSpPr>
          <p:cNvPr id="11" name="Text 9"/>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Ce ne sont pas des raisons d'éviter ces légumes. Ce sont des raisons de connaître son produit et d'étiqueter honnêtement.</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Évaluer votre propre légume</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EXERCICE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3400" b="1" dirty="0">
                <a:solidFill>
                  <a:srgbClr val="FFFFFF"/>
                </a:solidFill>
                <a:latin typeface="Cambria" pitchFamily="34" charset="0"/>
                <a:ea typeface="Cambria" pitchFamily="34" charset="-122"/>
                <a:cs typeface="Cambria" pitchFamily="34" charset="-120"/>
              </a:rPr>
              <a:t>3.1</a:t>
            </a:r>
            <a:endParaRPr lang="en-US" sz="34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Remplit-il les sept critères ? Soyez honnête sur ceux qu'il ne remplit pas</a:t>
            </a:r>
            <a:endParaRPr lang="en-US" sz="21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Que faut-il mesurer : humidité, rendement en poudre, couleur, goût ?</a:t>
            </a:r>
            <a:endParaRPr lang="en-US" sz="21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Base seule, ou mélangée à une base plus pauvre en glucides ?</a:t>
            </a:r>
            <a:endParaRPr lang="en-US" sz="21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Quel additif, le cas échéant ?</a:t>
            </a:r>
            <a:endParaRPr lang="en-US" sz="21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Quel équipement avez-vous, louez-vous ou achetez-vous ?</a:t>
            </a:r>
            <a:endParaRPr lang="en-US" sz="21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4</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Marque et clients</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De la marchandise au produit de consommation</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Parties 4 et 5</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Marchandise ou marque ?</a:t>
            </a:r>
            <a:endParaRPr lang="en-US" sz="3400" dirty="0"/>
          </a:p>
        </p:txBody>
      </p:sp>
      <p:sp>
        <p:nvSpPr>
          <p:cNvPr id="3" name="Shape 1"/>
          <p:cNvSpPr/>
          <p:nvPr/>
        </p:nvSpPr>
        <p:spPr>
          <a:xfrm>
            <a:off x="640080" y="1600200"/>
            <a:ext cx="5294376" cy="822960"/>
          </a:xfrm>
          <a:prstGeom prst="rect">
            <a:avLst/>
          </a:prstGeom>
          <a:solidFill>
            <a:srgbClr val="1F4D3A"/>
          </a:solidFill>
          <a:ln w="12700">
            <a:solidFill>
              <a:srgbClr val="1F4D3A"/>
            </a:solidFill>
            <a:prstDash val="solid"/>
          </a:ln>
        </p:spPr>
      </p:sp>
      <p:sp>
        <p:nvSpPr>
          <p:cNvPr id="4" name="Text 2"/>
          <p:cNvSpPr txBox="1"/>
          <p:nvPr/>
        </p:nvSpPr>
        <p:spPr>
          <a:xfrm>
            <a:off x="914400" y="1600200"/>
            <a:ext cx="4745736" cy="82296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Un sachet de poudre sans marque</a:t>
            </a:r>
            <a:endParaRPr lang="en-US" sz="2400" dirty="0"/>
          </a:p>
        </p:txBody>
      </p:sp>
      <p:sp>
        <p:nvSpPr>
          <p:cNvPr id="5" name="Shape 3"/>
          <p:cNvSpPr/>
          <p:nvPr/>
        </p:nvSpPr>
        <p:spPr>
          <a:xfrm>
            <a:off x="640080" y="2423160"/>
            <a:ext cx="5294376" cy="3291840"/>
          </a:xfrm>
          <a:prstGeom prst="rect">
            <a:avLst/>
          </a:prstGeom>
          <a:solidFill>
            <a:srgbClr val="EAF1EC"/>
          </a:solidFill>
          <a:ln w="12700">
            <a:solidFill>
              <a:srgbClr val="EAF1EC"/>
            </a:solidFill>
            <a:prstDash val="solid"/>
          </a:ln>
        </p:spPr>
      </p:sp>
      <p:sp>
        <p:nvSpPr>
          <p:cNvPr id="6" name="Text 4"/>
          <p:cNvSpPr txBox="1"/>
          <p:nvPr/>
        </p:nvSpPr>
        <p:spPr>
          <a:xfrm>
            <a:off x="914400"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Comparé uniquement sur le prix. N'importe qui peut vous sous-coter.</a:t>
            </a:r>
            <a:endParaRPr lang="en-US" sz="2200" dirty="0"/>
          </a:p>
        </p:txBody>
      </p:sp>
      <p:sp>
        <p:nvSpPr>
          <p:cNvPr id="7" name="Shape 5"/>
          <p:cNvSpPr/>
          <p:nvPr/>
        </p:nvSpPr>
        <p:spPr>
          <a:xfrm>
            <a:off x="6254496" y="1600200"/>
            <a:ext cx="5294376" cy="822960"/>
          </a:xfrm>
          <a:prstGeom prst="rect">
            <a:avLst/>
          </a:prstGeom>
          <a:solidFill>
            <a:srgbClr val="B8821F"/>
          </a:solidFill>
          <a:ln w="12700">
            <a:solidFill>
              <a:srgbClr val="B8821F"/>
            </a:solidFill>
            <a:prstDash val="solid"/>
          </a:ln>
        </p:spPr>
      </p:sp>
      <p:sp>
        <p:nvSpPr>
          <p:cNvPr id="8" name="Text 6"/>
          <p:cNvSpPr txBox="1"/>
          <p:nvPr/>
        </p:nvSpPr>
        <p:spPr>
          <a:xfrm>
            <a:off x="6528816" y="1600200"/>
            <a:ext cx="4745736" cy="82296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Un produit de marque</a:t>
            </a:r>
            <a:endParaRPr lang="en-US" sz="2400" dirty="0"/>
          </a:p>
        </p:txBody>
      </p:sp>
      <p:sp>
        <p:nvSpPr>
          <p:cNvPr id="9" name="Shape 7"/>
          <p:cNvSpPr/>
          <p:nvPr/>
        </p:nvSpPr>
        <p:spPr>
          <a:xfrm>
            <a:off x="6254496" y="2423160"/>
            <a:ext cx="5294376" cy="3291840"/>
          </a:xfrm>
          <a:prstGeom prst="rect">
            <a:avLst/>
          </a:prstGeom>
          <a:solidFill>
            <a:srgbClr val="EAF1EC"/>
          </a:solidFill>
          <a:ln w="12700">
            <a:solidFill>
              <a:srgbClr val="EAF1EC"/>
            </a:solidFill>
            <a:prstDash val="solid"/>
          </a:ln>
        </p:spPr>
      </p:sp>
      <p:sp>
        <p:nvSpPr>
          <p:cNvPr id="10" name="Text 8"/>
          <p:cNvSpPr txBox="1"/>
          <p:nvPr/>
        </p:nvSpPr>
        <p:spPr>
          <a:xfrm>
            <a:off x="6528816" y="2606040"/>
            <a:ext cx="4745736" cy="2926080"/>
          </a:xfrm>
          <a:prstGeom prst="rect">
            <a:avLst/>
          </a:prstGeom>
          <a:noFill/>
          <a:ln/>
        </p:spPr>
        <p:txBody>
          <a:bodyPr wrap="square" lIns="0" tIns="0" rIns="0" bIns="0" rtlCol="0" anchor="t"/>
          <a:lstStyle/>
          <a:p>
            <a:pPr indent="0" marL="0">
              <a:buNone/>
            </a:pPr>
            <a:r>
              <a:rPr lang="en-US" sz="2200" dirty="0">
                <a:solidFill>
                  <a:srgbClr val="1D2A24"/>
                </a:solidFill>
                <a:latin typeface="Calibri" pitchFamily="34" charset="0"/>
                <a:ea typeface="Calibri" pitchFamily="34" charset="-122"/>
                <a:cs typeface="Calibri" pitchFamily="34" charset="-120"/>
              </a:rPr>
              <a:t>Une identité, une histoire et une promesse claires. On peut le reconnaître et le demander.</a:t>
            </a:r>
            <a:endParaRPr lang="en-US" sz="2200" dirty="0"/>
          </a:p>
        </p:txBody>
      </p:sp>
      <p:sp>
        <p:nvSpPr>
          <p:cNvPr id="11" name="Text 9"/>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Positionnez pour le plaisir, pas pour le traitement. Chaque allégation exige des preuves.</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Une marque-mère, plusieurs variantes</a:t>
            </a:r>
            <a:endParaRPr lang="en-US" sz="3400" dirty="0"/>
          </a:p>
        </p:txBody>
      </p:sp>
      <p:sp>
        <p:nvSpPr>
          <p:cNvPr id="3" name="Shape 1"/>
          <p:cNvSpPr/>
          <p:nvPr/>
        </p:nvSpPr>
        <p:spPr>
          <a:xfrm>
            <a:off x="4265676" y="1554480"/>
            <a:ext cx="3657600" cy="731520"/>
          </a:xfrm>
          <a:prstGeom prst="rect">
            <a:avLst/>
          </a:prstGeom>
          <a:solidFill>
            <a:srgbClr val="1F4D3A"/>
          </a:solidFill>
          <a:ln w="12700">
            <a:solidFill>
              <a:srgbClr val="1F4D3A"/>
            </a:solidFill>
            <a:prstDash val="solid"/>
          </a:ln>
        </p:spPr>
      </p:sp>
      <p:sp>
        <p:nvSpPr>
          <p:cNvPr id="4" name="Text 2"/>
          <p:cNvSpPr txBox="1"/>
          <p:nvPr/>
        </p:nvSpPr>
        <p:spPr>
          <a:xfrm>
            <a:off x="4265676" y="1554480"/>
            <a:ext cx="3657600" cy="731520"/>
          </a:xfrm>
          <a:prstGeom prst="rect">
            <a:avLst/>
          </a:prstGeom>
          <a:noFill/>
          <a:ln/>
        </p:spPr>
        <p:txBody>
          <a:bodyPr wrap="square" lIns="0" tIns="0" rIns="0" bIns="0" rtlCol="0" anchor="ctr"/>
          <a:lstStyle/>
          <a:p>
            <a:pPr algn="ctr" indent="0" marL="0">
              <a:buNone/>
            </a:pPr>
            <a:r>
              <a:rPr lang="en-US" sz="2400" b="1" spc="300" kern="0" dirty="0">
                <a:solidFill>
                  <a:srgbClr val="FFFFFF"/>
                </a:solidFill>
                <a:latin typeface="Calibri" pitchFamily="34" charset="0"/>
                <a:ea typeface="Calibri" pitchFamily="34" charset="-122"/>
                <a:cs typeface="Calibri" pitchFamily="34" charset="-120"/>
              </a:rPr>
              <a:t>MARQUE-MÈRE</a:t>
            </a:r>
            <a:endParaRPr lang="en-US" sz="2400" dirty="0"/>
          </a:p>
        </p:txBody>
      </p:sp>
      <p:sp>
        <p:nvSpPr>
          <p:cNvPr id="5" name="Shape 3"/>
          <p:cNvSpPr/>
          <p:nvPr/>
        </p:nvSpPr>
        <p:spPr>
          <a:xfrm>
            <a:off x="6094476" y="2286000"/>
            <a:ext cx="0" cy="365760"/>
          </a:xfrm>
          <a:prstGeom prst="line">
            <a:avLst/>
          </a:prstGeom>
          <a:noFill/>
          <a:ln w="25400">
            <a:solidFill>
              <a:srgbClr val="2F6B50"/>
            </a:solidFill>
            <a:prstDash val="solid"/>
          </a:ln>
        </p:spPr>
      </p:sp>
      <p:sp>
        <p:nvSpPr>
          <p:cNvPr id="6" name="Shape 4"/>
          <p:cNvSpPr/>
          <p:nvPr/>
        </p:nvSpPr>
        <p:spPr>
          <a:xfrm>
            <a:off x="1657807" y="2651760"/>
            <a:ext cx="8873338" cy="0"/>
          </a:xfrm>
          <a:prstGeom prst="line">
            <a:avLst/>
          </a:prstGeom>
          <a:noFill/>
          <a:ln w="25400">
            <a:solidFill>
              <a:srgbClr val="2F6B50"/>
            </a:solidFill>
            <a:prstDash val="solid"/>
          </a:ln>
        </p:spPr>
      </p:sp>
      <p:sp>
        <p:nvSpPr>
          <p:cNvPr id="7" name="Shape 5"/>
          <p:cNvSpPr/>
          <p:nvPr/>
        </p:nvSpPr>
        <p:spPr>
          <a:xfrm>
            <a:off x="1657807" y="2651760"/>
            <a:ext cx="0" cy="274320"/>
          </a:xfrm>
          <a:prstGeom prst="line">
            <a:avLst/>
          </a:prstGeom>
          <a:noFill/>
          <a:ln w="25400">
            <a:solidFill>
              <a:srgbClr val="2F6B50"/>
            </a:solidFill>
            <a:prstDash val="solid"/>
          </a:ln>
        </p:spPr>
      </p:sp>
      <p:sp>
        <p:nvSpPr>
          <p:cNvPr id="8" name="Shape 6"/>
          <p:cNvSpPr/>
          <p:nvPr/>
        </p:nvSpPr>
        <p:spPr>
          <a:xfrm>
            <a:off x="640080" y="2926080"/>
            <a:ext cx="2035454" cy="2651760"/>
          </a:xfrm>
          <a:prstGeom prst="rect">
            <a:avLst/>
          </a:prstGeom>
          <a:solidFill>
            <a:srgbClr val="FBF1E3"/>
          </a:solidFill>
          <a:ln w="12700">
            <a:solidFill>
              <a:srgbClr val="FBF1E3"/>
            </a:solidFill>
            <a:prstDash val="solid"/>
          </a:ln>
        </p:spPr>
      </p:sp>
      <p:sp>
        <p:nvSpPr>
          <p:cNvPr id="9" name="Text 7"/>
          <p:cNvSpPr txBox="1"/>
          <p:nvPr/>
        </p:nvSpPr>
        <p:spPr>
          <a:xfrm>
            <a:off x="777240"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VARIANTE 1</a:t>
            </a:r>
            <a:endParaRPr lang="en-US" sz="1300" dirty="0"/>
          </a:p>
        </p:txBody>
      </p:sp>
      <p:sp>
        <p:nvSpPr>
          <p:cNvPr id="10" name="Text 8"/>
          <p:cNvSpPr txBox="1"/>
          <p:nvPr/>
        </p:nvSpPr>
        <p:spPr>
          <a:xfrm>
            <a:off x="777240"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Base de chou</a:t>
            </a:r>
            <a:endParaRPr lang="en-US" sz="1900" dirty="0"/>
          </a:p>
        </p:txBody>
      </p:sp>
      <p:sp>
        <p:nvSpPr>
          <p:cNvPr id="11" name="Text 9"/>
          <p:cNvSpPr txBox="1"/>
          <p:nvPr/>
        </p:nvSpPr>
        <p:spPr>
          <a:xfrm>
            <a:off x="777240"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testée par l'auteur</a:t>
            </a:r>
            <a:endParaRPr lang="en-US" sz="1600" dirty="0"/>
          </a:p>
        </p:txBody>
      </p:sp>
      <p:sp>
        <p:nvSpPr>
          <p:cNvPr id="12" name="Shape 10"/>
          <p:cNvSpPr/>
          <p:nvPr/>
        </p:nvSpPr>
        <p:spPr>
          <a:xfrm>
            <a:off x="3876142" y="2651760"/>
            <a:ext cx="0" cy="274320"/>
          </a:xfrm>
          <a:prstGeom prst="line">
            <a:avLst/>
          </a:prstGeom>
          <a:noFill/>
          <a:ln w="25400">
            <a:solidFill>
              <a:srgbClr val="2F6B50"/>
            </a:solidFill>
            <a:prstDash val="solid"/>
          </a:ln>
        </p:spPr>
      </p:sp>
      <p:sp>
        <p:nvSpPr>
          <p:cNvPr id="13" name="Shape 11"/>
          <p:cNvSpPr/>
          <p:nvPr/>
        </p:nvSpPr>
        <p:spPr>
          <a:xfrm>
            <a:off x="2858414" y="2926080"/>
            <a:ext cx="2035454" cy="2651760"/>
          </a:xfrm>
          <a:prstGeom prst="rect">
            <a:avLst/>
          </a:prstGeom>
          <a:solidFill>
            <a:srgbClr val="EAF1EC"/>
          </a:solidFill>
          <a:ln w="12700">
            <a:solidFill>
              <a:srgbClr val="EAF1EC"/>
            </a:solidFill>
            <a:prstDash val="solid"/>
          </a:ln>
        </p:spPr>
      </p:sp>
      <p:sp>
        <p:nvSpPr>
          <p:cNvPr id="14" name="Text 12"/>
          <p:cNvSpPr txBox="1"/>
          <p:nvPr/>
        </p:nvSpPr>
        <p:spPr>
          <a:xfrm>
            <a:off x="2995574"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VARIANTE 2</a:t>
            </a:r>
            <a:endParaRPr lang="en-US" sz="1300" dirty="0"/>
          </a:p>
        </p:txBody>
      </p:sp>
      <p:sp>
        <p:nvSpPr>
          <p:cNvPr id="15" name="Text 13"/>
          <p:cNvSpPr txBox="1"/>
          <p:nvPr/>
        </p:nvSpPr>
        <p:spPr>
          <a:xfrm>
            <a:off x="2995574"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Base de chou-fleur</a:t>
            </a:r>
            <a:endParaRPr lang="en-US" sz="1900" dirty="0"/>
          </a:p>
        </p:txBody>
      </p:sp>
      <p:sp>
        <p:nvSpPr>
          <p:cNvPr id="16" name="Text 14"/>
          <p:cNvSpPr txBox="1"/>
          <p:nvPr/>
        </p:nvSpPr>
        <p:spPr>
          <a:xfrm>
            <a:off x="2995574"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en essai</a:t>
            </a:r>
            <a:endParaRPr lang="en-US" sz="1600" dirty="0"/>
          </a:p>
        </p:txBody>
      </p:sp>
      <p:sp>
        <p:nvSpPr>
          <p:cNvPr id="17" name="Shape 15"/>
          <p:cNvSpPr/>
          <p:nvPr/>
        </p:nvSpPr>
        <p:spPr>
          <a:xfrm>
            <a:off x="6094476" y="2651760"/>
            <a:ext cx="0" cy="274320"/>
          </a:xfrm>
          <a:prstGeom prst="line">
            <a:avLst/>
          </a:prstGeom>
          <a:noFill/>
          <a:ln w="25400">
            <a:solidFill>
              <a:srgbClr val="2F6B50"/>
            </a:solidFill>
            <a:prstDash val="solid"/>
          </a:ln>
        </p:spPr>
      </p:sp>
      <p:sp>
        <p:nvSpPr>
          <p:cNvPr id="18" name="Shape 16"/>
          <p:cNvSpPr/>
          <p:nvPr/>
        </p:nvSpPr>
        <p:spPr>
          <a:xfrm>
            <a:off x="5076749" y="2926080"/>
            <a:ext cx="2035454" cy="2651760"/>
          </a:xfrm>
          <a:prstGeom prst="rect">
            <a:avLst/>
          </a:prstGeom>
          <a:solidFill>
            <a:srgbClr val="EAF1EC"/>
          </a:solidFill>
          <a:ln w="12700">
            <a:solidFill>
              <a:srgbClr val="EAF1EC"/>
            </a:solidFill>
            <a:prstDash val="solid"/>
          </a:ln>
        </p:spPr>
      </p:sp>
      <p:sp>
        <p:nvSpPr>
          <p:cNvPr id="19" name="Text 17"/>
          <p:cNvSpPr txBox="1"/>
          <p:nvPr/>
        </p:nvSpPr>
        <p:spPr>
          <a:xfrm>
            <a:off x="5213909"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VARIANTE 3</a:t>
            </a:r>
            <a:endParaRPr lang="en-US" sz="1300" dirty="0"/>
          </a:p>
        </p:txBody>
      </p:sp>
      <p:sp>
        <p:nvSpPr>
          <p:cNvPr id="20" name="Text 18"/>
          <p:cNvSpPr txBox="1"/>
          <p:nvPr/>
        </p:nvSpPr>
        <p:spPr>
          <a:xfrm>
            <a:off x="5213909"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Base de courgette</a:t>
            </a:r>
            <a:endParaRPr lang="en-US" sz="1900" dirty="0"/>
          </a:p>
        </p:txBody>
      </p:sp>
      <p:sp>
        <p:nvSpPr>
          <p:cNvPr id="21" name="Text 19"/>
          <p:cNvSpPr txBox="1"/>
          <p:nvPr/>
        </p:nvSpPr>
        <p:spPr>
          <a:xfrm>
            <a:off x="5213909"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en essai</a:t>
            </a:r>
            <a:endParaRPr lang="en-US" sz="1600" dirty="0"/>
          </a:p>
        </p:txBody>
      </p:sp>
      <p:sp>
        <p:nvSpPr>
          <p:cNvPr id="22" name="Shape 20"/>
          <p:cNvSpPr/>
          <p:nvPr/>
        </p:nvSpPr>
        <p:spPr>
          <a:xfrm>
            <a:off x="8312810" y="2651760"/>
            <a:ext cx="0" cy="274320"/>
          </a:xfrm>
          <a:prstGeom prst="line">
            <a:avLst/>
          </a:prstGeom>
          <a:noFill/>
          <a:ln w="25400">
            <a:solidFill>
              <a:srgbClr val="2F6B50"/>
            </a:solidFill>
            <a:prstDash val="solid"/>
          </a:ln>
        </p:spPr>
      </p:sp>
      <p:sp>
        <p:nvSpPr>
          <p:cNvPr id="23" name="Shape 21"/>
          <p:cNvSpPr/>
          <p:nvPr/>
        </p:nvSpPr>
        <p:spPr>
          <a:xfrm>
            <a:off x="7295083" y="2926080"/>
            <a:ext cx="2035454" cy="2651760"/>
          </a:xfrm>
          <a:prstGeom prst="rect">
            <a:avLst/>
          </a:prstGeom>
          <a:solidFill>
            <a:srgbClr val="EAF1EC"/>
          </a:solidFill>
          <a:ln w="12700">
            <a:solidFill>
              <a:srgbClr val="EAF1EC"/>
            </a:solidFill>
            <a:prstDash val="solid"/>
          </a:ln>
        </p:spPr>
      </p:sp>
      <p:sp>
        <p:nvSpPr>
          <p:cNvPr id="24" name="Text 22"/>
          <p:cNvSpPr txBox="1"/>
          <p:nvPr/>
        </p:nvSpPr>
        <p:spPr>
          <a:xfrm>
            <a:off x="7432243"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VARIANTE 4</a:t>
            </a:r>
            <a:endParaRPr lang="en-US" sz="1300" dirty="0"/>
          </a:p>
        </p:txBody>
      </p:sp>
      <p:sp>
        <p:nvSpPr>
          <p:cNvPr id="25" name="Text 23"/>
          <p:cNvSpPr txBox="1"/>
          <p:nvPr/>
        </p:nvSpPr>
        <p:spPr>
          <a:xfrm>
            <a:off x="7432243"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Chou + additif</a:t>
            </a:r>
            <a:endParaRPr lang="en-US" sz="1900" dirty="0"/>
          </a:p>
        </p:txBody>
      </p:sp>
      <p:sp>
        <p:nvSpPr>
          <p:cNvPr id="26" name="Text 24"/>
          <p:cNvSpPr txBox="1"/>
          <p:nvPr/>
        </p:nvSpPr>
        <p:spPr>
          <a:xfrm>
            <a:off x="7432243"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en essai</a:t>
            </a:r>
            <a:endParaRPr lang="en-US" sz="1600" dirty="0"/>
          </a:p>
        </p:txBody>
      </p:sp>
      <p:sp>
        <p:nvSpPr>
          <p:cNvPr id="27" name="Shape 25"/>
          <p:cNvSpPr/>
          <p:nvPr/>
        </p:nvSpPr>
        <p:spPr>
          <a:xfrm>
            <a:off x="10531145" y="2651760"/>
            <a:ext cx="0" cy="274320"/>
          </a:xfrm>
          <a:prstGeom prst="line">
            <a:avLst/>
          </a:prstGeom>
          <a:noFill/>
          <a:ln w="25400">
            <a:solidFill>
              <a:srgbClr val="2F6B50"/>
            </a:solidFill>
            <a:prstDash val="solid"/>
          </a:ln>
        </p:spPr>
      </p:sp>
      <p:sp>
        <p:nvSpPr>
          <p:cNvPr id="28" name="Shape 26"/>
          <p:cNvSpPr/>
          <p:nvPr/>
        </p:nvSpPr>
        <p:spPr>
          <a:xfrm>
            <a:off x="9513418" y="2926080"/>
            <a:ext cx="2035454" cy="2651760"/>
          </a:xfrm>
          <a:prstGeom prst="rect">
            <a:avLst/>
          </a:prstGeom>
          <a:solidFill>
            <a:srgbClr val="EAF1EC"/>
          </a:solidFill>
          <a:ln w="12700">
            <a:solidFill>
              <a:srgbClr val="EAF1EC"/>
            </a:solidFill>
            <a:prstDash val="solid"/>
          </a:ln>
        </p:spPr>
      </p:sp>
      <p:sp>
        <p:nvSpPr>
          <p:cNvPr id="29" name="Text 27"/>
          <p:cNvSpPr txBox="1"/>
          <p:nvPr/>
        </p:nvSpPr>
        <p:spPr>
          <a:xfrm>
            <a:off x="9650578" y="3063240"/>
            <a:ext cx="1761134" cy="320040"/>
          </a:xfrm>
          <a:prstGeom prst="rect">
            <a:avLst/>
          </a:prstGeom>
          <a:noFill/>
          <a:ln/>
        </p:spPr>
        <p:txBody>
          <a:bodyPr wrap="square" lIns="0" tIns="0" rIns="0" bIns="0" rtlCol="0" anchor="ctr"/>
          <a:lstStyle/>
          <a:p>
            <a:pPr indent="0" marL="0">
              <a:buNone/>
            </a:pPr>
            <a:r>
              <a:rPr lang="en-US" sz="1300" b="1" spc="100" kern="0" dirty="0">
                <a:solidFill>
                  <a:srgbClr val="B8821F"/>
                </a:solidFill>
                <a:latin typeface="Calibri" pitchFamily="34" charset="0"/>
                <a:ea typeface="Calibri" pitchFamily="34" charset="-122"/>
                <a:cs typeface="Calibri" pitchFamily="34" charset="-120"/>
              </a:rPr>
              <a:t>VARIANTE 5</a:t>
            </a:r>
            <a:endParaRPr lang="en-US" sz="1300" dirty="0"/>
          </a:p>
        </p:txBody>
      </p:sp>
      <p:sp>
        <p:nvSpPr>
          <p:cNvPr id="30" name="Text 28"/>
          <p:cNvSpPr txBox="1"/>
          <p:nvPr/>
        </p:nvSpPr>
        <p:spPr>
          <a:xfrm>
            <a:off x="9650578" y="3474720"/>
            <a:ext cx="1761134" cy="1097280"/>
          </a:xfrm>
          <a:prstGeom prst="rect">
            <a:avLst/>
          </a:prstGeom>
          <a:noFill/>
          <a:ln/>
        </p:spPr>
        <p:txBody>
          <a:bodyPr wrap="square" lIns="0" tIns="0" rIns="0" bIns="0" rtlCol="0" anchor="t"/>
          <a:lstStyle/>
          <a:p>
            <a:pPr indent="0" marL="0">
              <a:buNone/>
            </a:pPr>
            <a:r>
              <a:rPr lang="en-US" sz="1900" b="1" dirty="0">
                <a:solidFill>
                  <a:srgbClr val="1F4D3A"/>
                </a:solidFill>
                <a:latin typeface="Cambria" pitchFamily="34" charset="0"/>
                <a:ea typeface="Cambria" pitchFamily="34" charset="-122"/>
                <a:cs typeface="Cambria" pitchFamily="34" charset="-120"/>
              </a:rPr>
              <a:t>Autres mélanges</a:t>
            </a:r>
            <a:endParaRPr lang="en-US" sz="1900" dirty="0"/>
          </a:p>
        </p:txBody>
      </p:sp>
      <p:sp>
        <p:nvSpPr>
          <p:cNvPr id="31" name="Text 29"/>
          <p:cNvSpPr txBox="1"/>
          <p:nvPr/>
        </p:nvSpPr>
        <p:spPr>
          <a:xfrm>
            <a:off x="9650578" y="4754880"/>
            <a:ext cx="1761134" cy="64008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à venir</a:t>
            </a:r>
            <a:endParaRPr lang="en-US" sz="1600" dirty="0"/>
          </a:p>
        </p:txBody>
      </p:sp>
      <p:sp>
        <p:nvSpPr>
          <p:cNvPr id="32" name="Text 30"/>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Saisonnalité · souplesse d'approvisionnement · présence en rayon · un récit pour les financeurs qui se lit comme une entreprise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Une route vers le marché par phases</a:t>
            </a:r>
            <a:endParaRPr lang="en-US" sz="3400" dirty="0"/>
          </a:p>
        </p:txBody>
      </p:sp>
      <p:sp>
        <p:nvSpPr>
          <p:cNvPr id="3" name="Shape 1"/>
          <p:cNvSpPr/>
          <p:nvPr/>
        </p:nvSpPr>
        <p:spPr>
          <a:xfrm>
            <a:off x="640080" y="1828800"/>
            <a:ext cx="3526536" cy="2377440"/>
          </a:xfrm>
          <a:prstGeom prst="rect">
            <a:avLst/>
          </a:prstGeom>
          <a:solidFill>
            <a:srgbClr val="EAF1EC"/>
          </a:solidFill>
          <a:ln w="12700">
            <a:solidFill>
              <a:srgbClr val="EAF1EC"/>
            </a:solidFill>
            <a:prstDash val="solid"/>
          </a:ln>
        </p:spPr>
      </p:sp>
      <p:sp>
        <p:nvSpPr>
          <p:cNvPr id="4" name="Shape 2"/>
          <p:cNvSpPr/>
          <p:nvPr/>
        </p:nvSpPr>
        <p:spPr>
          <a:xfrm>
            <a:off x="822960" y="2011680"/>
            <a:ext cx="548640" cy="548640"/>
          </a:xfrm>
          <a:prstGeom prst="ellipse">
            <a:avLst/>
          </a:prstGeom>
          <a:solidFill>
            <a:srgbClr val="1F4D3A"/>
          </a:solidFill>
          <a:ln w="12700">
            <a:solidFill>
              <a:srgbClr val="1F4D3A"/>
            </a:solidFill>
            <a:prstDash val="solid"/>
          </a:ln>
        </p:spPr>
      </p:sp>
      <p:sp>
        <p:nvSpPr>
          <p:cNvPr id="5" name="Text 3"/>
          <p:cNvSpPr txBox="1"/>
          <p:nvPr/>
        </p:nvSpPr>
        <p:spPr>
          <a:xfrm>
            <a:off x="82296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txBox="1"/>
          <p:nvPr/>
        </p:nvSpPr>
        <p:spPr>
          <a:xfrm>
            <a:off x="822960" y="2743200"/>
            <a:ext cx="3160776" cy="1280160"/>
          </a:xfrm>
          <a:prstGeom prst="rect">
            <a:avLst/>
          </a:prstGeom>
          <a:noFill/>
          <a:ln/>
        </p:spPr>
        <p:txBody>
          <a:bodyPr wrap="square" lIns="0" tIns="0" rIns="0" bIns="0" rtlCol="0" anchor="t"/>
          <a:lstStyle/>
          <a:p>
            <a:pPr indent="0" marL="0">
              <a:buNone/>
            </a:pPr>
            <a:r>
              <a:rPr lang="en-US" sz="2400" b="1" dirty="0">
                <a:solidFill>
                  <a:srgbClr val="1D2A24"/>
                </a:solidFill>
                <a:latin typeface="Calibri" pitchFamily="34" charset="0"/>
                <a:ea typeface="Calibri" pitchFamily="34" charset="-122"/>
                <a:cs typeface="Calibri" pitchFamily="34" charset="-120"/>
              </a:rPr>
              <a:t>Phase 1 : local et diaspora en ligne</a:t>
            </a:r>
            <a:endParaRPr lang="en-US" sz="2400" dirty="0"/>
          </a:p>
        </p:txBody>
      </p:sp>
      <p:sp>
        <p:nvSpPr>
          <p:cNvPr id="7" name="Shape 5"/>
          <p:cNvSpPr/>
          <p:nvPr/>
        </p:nvSpPr>
        <p:spPr>
          <a:xfrm>
            <a:off x="4331208" y="1828800"/>
            <a:ext cx="3526536" cy="2377440"/>
          </a:xfrm>
          <a:prstGeom prst="rect">
            <a:avLst/>
          </a:prstGeom>
          <a:solidFill>
            <a:srgbClr val="EAF1EC"/>
          </a:solidFill>
          <a:ln w="12700">
            <a:solidFill>
              <a:srgbClr val="EAF1EC"/>
            </a:solidFill>
            <a:prstDash val="solid"/>
          </a:ln>
        </p:spPr>
      </p:sp>
      <p:sp>
        <p:nvSpPr>
          <p:cNvPr id="8" name="Shape 6"/>
          <p:cNvSpPr/>
          <p:nvPr/>
        </p:nvSpPr>
        <p:spPr>
          <a:xfrm>
            <a:off x="4514088" y="2011680"/>
            <a:ext cx="548640" cy="548640"/>
          </a:xfrm>
          <a:prstGeom prst="ellipse">
            <a:avLst/>
          </a:prstGeom>
          <a:solidFill>
            <a:srgbClr val="1F4D3A"/>
          </a:solidFill>
          <a:ln w="12700">
            <a:solidFill>
              <a:srgbClr val="1F4D3A"/>
            </a:solidFill>
            <a:prstDash val="solid"/>
          </a:ln>
        </p:spPr>
      </p:sp>
      <p:sp>
        <p:nvSpPr>
          <p:cNvPr id="9" name="Text 7"/>
          <p:cNvSpPr txBox="1"/>
          <p:nvPr/>
        </p:nvSpPr>
        <p:spPr>
          <a:xfrm>
            <a:off x="4514088"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4514088" y="2743200"/>
            <a:ext cx="3160776" cy="1280160"/>
          </a:xfrm>
          <a:prstGeom prst="rect">
            <a:avLst/>
          </a:prstGeom>
          <a:noFill/>
          <a:ln/>
        </p:spPr>
        <p:txBody>
          <a:bodyPr wrap="square" lIns="0" tIns="0" rIns="0" bIns="0" rtlCol="0" anchor="t"/>
          <a:lstStyle/>
          <a:p>
            <a:pPr indent="0" marL="0">
              <a:buNone/>
            </a:pPr>
            <a:r>
              <a:rPr lang="en-US" sz="2400" b="1" dirty="0">
                <a:solidFill>
                  <a:srgbClr val="1D2A24"/>
                </a:solidFill>
                <a:latin typeface="Calibri" pitchFamily="34" charset="0"/>
                <a:ea typeface="Calibri" pitchFamily="34" charset="-122"/>
                <a:cs typeface="Calibri" pitchFamily="34" charset="-120"/>
              </a:rPr>
              <a:t>Phase 2 : commerce de détail axé santé</a:t>
            </a:r>
            <a:endParaRPr lang="en-US" sz="2400" dirty="0"/>
          </a:p>
        </p:txBody>
      </p:sp>
      <p:sp>
        <p:nvSpPr>
          <p:cNvPr id="11" name="Shape 9"/>
          <p:cNvSpPr/>
          <p:nvPr/>
        </p:nvSpPr>
        <p:spPr>
          <a:xfrm>
            <a:off x="8022336" y="1828800"/>
            <a:ext cx="3526536" cy="2377440"/>
          </a:xfrm>
          <a:prstGeom prst="rect">
            <a:avLst/>
          </a:prstGeom>
          <a:solidFill>
            <a:srgbClr val="EAF1EC"/>
          </a:solidFill>
          <a:ln w="12700">
            <a:solidFill>
              <a:srgbClr val="EAF1EC"/>
            </a:solidFill>
            <a:prstDash val="solid"/>
          </a:ln>
        </p:spPr>
      </p:sp>
      <p:sp>
        <p:nvSpPr>
          <p:cNvPr id="12" name="Shape 10"/>
          <p:cNvSpPr/>
          <p:nvPr/>
        </p:nvSpPr>
        <p:spPr>
          <a:xfrm>
            <a:off x="8205216" y="2011680"/>
            <a:ext cx="548640" cy="548640"/>
          </a:xfrm>
          <a:prstGeom prst="ellipse">
            <a:avLst/>
          </a:prstGeom>
          <a:solidFill>
            <a:srgbClr val="1F4D3A"/>
          </a:solidFill>
          <a:ln w="12700">
            <a:solidFill>
              <a:srgbClr val="1F4D3A"/>
            </a:solidFill>
            <a:prstDash val="solid"/>
          </a:ln>
        </p:spPr>
      </p:sp>
      <p:sp>
        <p:nvSpPr>
          <p:cNvPr id="13" name="Text 11"/>
          <p:cNvSpPr txBox="1"/>
          <p:nvPr/>
        </p:nvSpPr>
        <p:spPr>
          <a:xfrm>
            <a:off x="8205216"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4" name="Text 12"/>
          <p:cNvSpPr txBox="1"/>
          <p:nvPr/>
        </p:nvSpPr>
        <p:spPr>
          <a:xfrm>
            <a:off x="8205216" y="2743200"/>
            <a:ext cx="3160776" cy="1280160"/>
          </a:xfrm>
          <a:prstGeom prst="rect">
            <a:avLst/>
          </a:prstGeom>
          <a:noFill/>
          <a:ln/>
        </p:spPr>
        <p:txBody>
          <a:bodyPr wrap="square" lIns="0" tIns="0" rIns="0" bIns="0" rtlCol="0" anchor="t"/>
          <a:lstStyle/>
          <a:p>
            <a:pPr indent="0" marL="0">
              <a:buNone/>
            </a:pPr>
            <a:r>
              <a:rPr lang="en-US" sz="2400" b="1" dirty="0">
                <a:solidFill>
                  <a:srgbClr val="1D2A24"/>
                </a:solidFill>
                <a:latin typeface="Calibri" pitchFamily="34" charset="0"/>
                <a:ea typeface="Calibri" pitchFamily="34" charset="-122"/>
                <a:cs typeface="Calibri" pitchFamily="34" charset="-120"/>
              </a:rPr>
              <a:t>Phase 3 : distribution élargie et autres marchés</a:t>
            </a:r>
            <a:endParaRPr lang="en-US" sz="2400" dirty="0"/>
          </a:p>
        </p:txBody>
      </p:sp>
      <p:sp>
        <p:nvSpPr>
          <p:cNvPr id="15" name="Text 13"/>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Hypothèses à tester auprès de vraies personnes : clients urbains attentifs à leur santé · personnes qui réduisent les glucides raffinés · la diaspora</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Les contenus qui fonctionnent souvent</a:t>
            </a:r>
            <a:endParaRPr lang="en-US" sz="3400" dirty="0"/>
          </a:p>
        </p:txBody>
      </p:sp>
      <p:sp>
        <p:nvSpPr>
          <p:cNvPr id="3" name="Shape 1"/>
          <p:cNvSpPr/>
          <p:nvPr/>
        </p:nvSpPr>
        <p:spPr>
          <a:xfrm>
            <a:off x="640080" y="1600200"/>
            <a:ext cx="5294376" cy="1828800"/>
          </a:xfrm>
          <a:prstGeom prst="rect">
            <a:avLst/>
          </a:prstGeom>
          <a:solidFill>
            <a:srgbClr val="EAF1EC"/>
          </a:solidFill>
          <a:ln w="12700">
            <a:solidFill>
              <a:srgbClr val="EAF1EC"/>
            </a:solidFill>
            <a:prstDash val="solid"/>
          </a:ln>
        </p:spPr>
      </p:sp>
      <p:sp>
        <p:nvSpPr>
          <p:cNvPr id="4" name="Shape 2"/>
          <p:cNvSpPr/>
          <p:nvPr/>
        </p:nvSpPr>
        <p:spPr>
          <a:xfrm>
            <a:off x="914400" y="1874520"/>
            <a:ext cx="502920" cy="502920"/>
          </a:xfrm>
          <a:prstGeom prst="ellipse">
            <a:avLst/>
          </a:prstGeom>
          <a:solidFill>
            <a:srgbClr val="B8821F"/>
          </a:solidFill>
          <a:ln w="12700">
            <a:solidFill>
              <a:srgbClr val="B8821F"/>
            </a:solidFill>
            <a:prstDash val="solid"/>
          </a:ln>
        </p:spPr>
      </p:sp>
      <p:sp>
        <p:nvSpPr>
          <p:cNvPr id="5" name="Text 3"/>
          <p:cNvSpPr txBox="1"/>
          <p:nvPr/>
        </p:nvSpPr>
        <p:spPr>
          <a:xfrm>
            <a:off x="914400"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645920"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Vidéos de préparation</a:t>
            </a:r>
            <a:endParaRPr lang="en-US" sz="2200" dirty="0"/>
          </a:p>
        </p:txBody>
      </p:sp>
      <p:sp>
        <p:nvSpPr>
          <p:cNvPr id="7" name="Text 5"/>
          <p:cNvSpPr txBox="1"/>
          <p:nvPr/>
        </p:nvSpPr>
        <p:spPr>
          <a:xfrm>
            <a:off x="914400" y="251460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Votre pâte préférée, avec moins de glucides.</a:t>
            </a:r>
            <a:endParaRPr lang="en-US" sz="1900" dirty="0"/>
          </a:p>
        </p:txBody>
      </p:sp>
      <p:sp>
        <p:nvSpPr>
          <p:cNvPr id="8" name="Shape 6"/>
          <p:cNvSpPr/>
          <p:nvPr/>
        </p:nvSpPr>
        <p:spPr>
          <a:xfrm>
            <a:off x="6254496" y="1600200"/>
            <a:ext cx="5294376" cy="1828800"/>
          </a:xfrm>
          <a:prstGeom prst="rect">
            <a:avLst/>
          </a:prstGeom>
          <a:solidFill>
            <a:srgbClr val="EAF1EC"/>
          </a:solidFill>
          <a:ln w="12700">
            <a:solidFill>
              <a:srgbClr val="EAF1EC"/>
            </a:solidFill>
            <a:prstDash val="solid"/>
          </a:ln>
        </p:spPr>
      </p:sp>
      <p:sp>
        <p:nvSpPr>
          <p:cNvPr id="9" name="Shape 7"/>
          <p:cNvSpPr/>
          <p:nvPr/>
        </p:nvSpPr>
        <p:spPr>
          <a:xfrm>
            <a:off x="6528816" y="1874520"/>
            <a:ext cx="502920" cy="502920"/>
          </a:xfrm>
          <a:prstGeom prst="ellipse">
            <a:avLst/>
          </a:prstGeom>
          <a:solidFill>
            <a:srgbClr val="B8821F"/>
          </a:solidFill>
          <a:ln w="12700">
            <a:solidFill>
              <a:srgbClr val="B8821F"/>
            </a:solidFill>
            <a:prstDash val="solid"/>
          </a:ln>
        </p:spPr>
      </p:sp>
      <p:sp>
        <p:nvSpPr>
          <p:cNvPr id="10" name="Text 8"/>
          <p:cNvSpPr txBox="1"/>
          <p:nvPr/>
        </p:nvSpPr>
        <p:spPr>
          <a:xfrm>
            <a:off x="6528816" y="187452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7260336" y="182880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Récits de mission</a:t>
            </a:r>
            <a:endParaRPr lang="en-US" sz="2200" dirty="0"/>
          </a:p>
        </p:txBody>
      </p:sp>
      <p:sp>
        <p:nvSpPr>
          <p:cNvPr id="12" name="Text 10"/>
          <p:cNvSpPr txBox="1"/>
          <p:nvPr/>
        </p:nvSpPr>
        <p:spPr>
          <a:xfrm>
            <a:off x="6528816" y="251460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Nous achetons les légumes que les agriculteurs n'ont pas pu vendre.</a:t>
            </a:r>
            <a:endParaRPr lang="en-US" sz="1900" dirty="0"/>
          </a:p>
        </p:txBody>
      </p:sp>
      <p:sp>
        <p:nvSpPr>
          <p:cNvPr id="13" name="Shape 11"/>
          <p:cNvSpPr/>
          <p:nvPr/>
        </p:nvSpPr>
        <p:spPr>
          <a:xfrm>
            <a:off x="640080" y="3703320"/>
            <a:ext cx="5294376" cy="1828800"/>
          </a:xfrm>
          <a:prstGeom prst="rect">
            <a:avLst/>
          </a:prstGeom>
          <a:solidFill>
            <a:srgbClr val="EAF1EC"/>
          </a:solidFill>
          <a:ln w="12700">
            <a:solidFill>
              <a:srgbClr val="EAF1EC"/>
            </a:solidFill>
            <a:prstDash val="solid"/>
          </a:ln>
        </p:spPr>
      </p:sp>
      <p:sp>
        <p:nvSpPr>
          <p:cNvPr id="14" name="Shape 12"/>
          <p:cNvSpPr/>
          <p:nvPr/>
        </p:nvSpPr>
        <p:spPr>
          <a:xfrm>
            <a:off x="914400" y="3977640"/>
            <a:ext cx="502920" cy="502920"/>
          </a:xfrm>
          <a:prstGeom prst="ellipse">
            <a:avLst/>
          </a:prstGeom>
          <a:solidFill>
            <a:srgbClr val="B8821F"/>
          </a:solidFill>
          <a:ln w="12700">
            <a:solidFill>
              <a:srgbClr val="B8821F"/>
            </a:solidFill>
            <a:prstDash val="solid"/>
          </a:ln>
        </p:spPr>
      </p:sp>
      <p:sp>
        <p:nvSpPr>
          <p:cNvPr id="15" name="Text 13"/>
          <p:cNvSpPr txBox="1"/>
          <p:nvPr/>
        </p:nvSpPr>
        <p:spPr>
          <a:xfrm>
            <a:off x="914400"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645920"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Les coulisses</a:t>
            </a:r>
            <a:endParaRPr lang="en-US" sz="2200" dirty="0"/>
          </a:p>
        </p:txBody>
      </p:sp>
      <p:sp>
        <p:nvSpPr>
          <p:cNvPr id="17" name="Text 15"/>
          <p:cNvSpPr txBox="1"/>
          <p:nvPr/>
        </p:nvSpPr>
        <p:spPr>
          <a:xfrm>
            <a:off x="914400" y="461772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Séchage, mouture, emballage.</a:t>
            </a:r>
            <a:endParaRPr lang="en-US" sz="1900" dirty="0"/>
          </a:p>
        </p:txBody>
      </p:sp>
      <p:sp>
        <p:nvSpPr>
          <p:cNvPr id="18" name="Shape 16"/>
          <p:cNvSpPr/>
          <p:nvPr/>
        </p:nvSpPr>
        <p:spPr>
          <a:xfrm>
            <a:off x="6254496" y="3703320"/>
            <a:ext cx="5294376" cy="1828800"/>
          </a:xfrm>
          <a:prstGeom prst="rect">
            <a:avLst/>
          </a:prstGeom>
          <a:solidFill>
            <a:srgbClr val="EAF1EC"/>
          </a:solidFill>
          <a:ln w="12700">
            <a:solidFill>
              <a:srgbClr val="EAF1EC"/>
            </a:solidFill>
            <a:prstDash val="solid"/>
          </a:ln>
        </p:spPr>
      </p:sp>
      <p:sp>
        <p:nvSpPr>
          <p:cNvPr id="19" name="Shape 17"/>
          <p:cNvSpPr/>
          <p:nvPr/>
        </p:nvSpPr>
        <p:spPr>
          <a:xfrm>
            <a:off x="6528816" y="3977640"/>
            <a:ext cx="502920" cy="502920"/>
          </a:xfrm>
          <a:prstGeom prst="ellipse">
            <a:avLst/>
          </a:prstGeom>
          <a:solidFill>
            <a:srgbClr val="B8821F"/>
          </a:solidFill>
          <a:ln w="12700">
            <a:solidFill>
              <a:srgbClr val="B8821F"/>
            </a:solidFill>
            <a:prstDash val="solid"/>
          </a:ln>
        </p:spPr>
      </p:sp>
      <p:sp>
        <p:nvSpPr>
          <p:cNvPr id="20" name="Text 18"/>
          <p:cNvSpPr txBox="1"/>
          <p:nvPr/>
        </p:nvSpPr>
        <p:spPr>
          <a:xfrm>
            <a:off x="6528816" y="3977640"/>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7260336" y="3931920"/>
            <a:ext cx="4014216" cy="594360"/>
          </a:xfrm>
          <a:prstGeom prst="rect">
            <a:avLst/>
          </a:prstGeom>
          <a:noFill/>
          <a:ln/>
        </p:spPr>
        <p:txBody>
          <a:bodyPr wrap="square" lIns="0" tIns="0" rIns="0" bIns="0" rtlCol="0" anchor="ctr"/>
          <a:lstStyle/>
          <a:p>
            <a:pPr indent="0" marL="0">
              <a:buNone/>
            </a:pPr>
            <a:r>
              <a:rPr lang="en-US" sz="2200" b="1" dirty="0">
                <a:solidFill>
                  <a:srgbClr val="1F4D3A"/>
                </a:solidFill>
                <a:latin typeface="Cambria" pitchFamily="34" charset="0"/>
                <a:ea typeface="Cambria" pitchFamily="34" charset="-122"/>
                <a:cs typeface="Cambria" pitchFamily="34" charset="-120"/>
              </a:rPr>
              <a:t>Comparaisons de variantes</a:t>
            </a:r>
            <a:endParaRPr lang="en-US" sz="2200" dirty="0"/>
          </a:p>
        </p:txBody>
      </p:sp>
      <p:sp>
        <p:nvSpPr>
          <p:cNvPr id="22" name="Text 20"/>
          <p:cNvSpPr txBox="1"/>
          <p:nvPr/>
        </p:nvSpPr>
        <p:spPr>
          <a:xfrm>
            <a:off x="6528816" y="4617720"/>
            <a:ext cx="4745736" cy="822960"/>
          </a:xfrm>
          <a:prstGeom prst="rect">
            <a:avLst/>
          </a:prstGeom>
          <a:noFill/>
          <a:ln/>
        </p:spPr>
        <p:txBody>
          <a:bodyPr wrap="square" lIns="0" tIns="0" rIns="0" bIns="0" rtlCol="0" anchor="t"/>
          <a:lstStyle/>
          <a:p>
            <a:pPr indent="0" marL="0">
              <a:buNone/>
            </a:pPr>
            <a:r>
              <a:rPr lang="en-US" sz="1900" dirty="0">
                <a:solidFill>
                  <a:srgbClr val="1D2A24"/>
                </a:solidFill>
                <a:latin typeface="Calibri" pitchFamily="34" charset="0"/>
                <a:ea typeface="Calibri" pitchFamily="34" charset="-122"/>
                <a:cs typeface="Calibri" pitchFamily="34" charset="-120"/>
              </a:rPr>
              <a:t>Quelle base préférez-vous ?</a:t>
            </a:r>
            <a:endParaRPr lang="en-US" sz="1900" dirty="0"/>
          </a:p>
        </p:txBody>
      </p:sp>
      <p:sp>
        <p:nvSpPr>
          <p:cNvPr id="23" name="Text 21"/>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Un petit réseau de micro-influenceurs avec des consignes claires. Témoignages de clients seulement avec permission et sans promesse de santé.</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Fiche de marque et 90 premiers jours</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EXERCICE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4.1 et 5.1</a:t>
            </a:r>
            <a:endParaRPr lang="en-US" sz="20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Trois noms possibles et un slogan</a:t>
            </a:r>
            <a:endParaRPr lang="en-US" sz="21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Votre client cible, et ce qu'il doit ressentir en mangeant</a:t>
            </a:r>
            <a:endParaRPr lang="en-US" sz="21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Structure de marque-mère avec un court positionnement par variante</a:t>
            </a:r>
            <a:endParaRPr lang="en-US" sz="21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Votre première plateforme, cinq contenus et trois micro-influenceurs</a:t>
            </a:r>
            <a:endParaRPr lang="en-US" sz="21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Comment vous prendrez les commandes et recevrez le paiement</a:t>
            </a:r>
            <a:endParaRPr lang="en-US" sz="21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5</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Conformité et chiffres</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Ce qu'il faut vérifier avant de vendre</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Parties 7 et 8</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L'enregistrement précède la vente (le Ghana comme exemple)</a:t>
            </a:r>
            <a:endParaRPr lang="en-US" sz="3400" dirty="0"/>
          </a:p>
        </p:txBody>
      </p:sp>
      <p:sp>
        <p:nvSpPr>
          <p:cNvPr id="3" name="Shape 1"/>
          <p:cNvSpPr/>
          <p:nvPr/>
        </p:nvSpPr>
        <p:spPr>
          <a:xfrm>
            <a:off x="640080" y="1645920"/>
            <a:ext cx="10908792" cy="3840480"/>
          </a:xfrm>
          <a:prstGeom prst="rect">
            <a:avLst/>
          </a:prstGeom>
          <a:solidFill>
            <a:srgbClr val="FBF1E3"/>
          </a:solidFill>
          <a:ln w="12700">
            <a:solidFill>
              <a:srgbClr val="FBF1E3"/>
            </a:solidFill>
            <a:prstDash val="solid"/>
          </a:ln>
        </p:spPr>
      </p:sp>
      <p:sp>
        <p:nvSpPr>
          <p:cNvPr id="4" name="Shape 2"/>
          <p:cNvSpPr/>
          <p:nvPr/>
        </p:nvSpPr>
        <p:spPr>
          <a:xfrm>
            <a:off x="1097280" y="2011680"/>
            <a:ext cx="822960" cy="822960"/>
          </a:xfrm>
          <a:prstGeom prst="ellipse">
            <a:avLst/>
          </a:prstGeom>
          <a:solidFill>
            <a:srgbClr val="B8821F"/>
          </a:solidFill>
          <a:ln w="12700">
            <a:solidFill>
              <a:srgbClr val="B8821F"/>
            </a:solidFill>
            <a:prstDash val="solid"/>
          </a:ln>
        </p:spPr>
      </p:sp>
      <p:sp>
        <p:nvSpPr>
          <p:cNvPr id="5" name="Text 3"/>
          <p:cNvSpPr txBox="1"/>
          <p:nvPr/>
        </p:nvSpPr>
        <p:spPr>
          <a:xfrm>
            <a:off x="1097280" y="2011680"/>
            <a:ext cx="822960" cy="822960"/>
          </a:xfrm>
          <a:prstGeom prst="rect">
            <a:avLst/>
          </a:prstGeom>
          <a:noFill/>
          <a:ln/>
        </p:spPr>
        <p:txBody>
          <a:bodyPr wrap="square" lIns="0" tIns="0" rIns="0" bIns="0"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a:t>
            </a:r>
            <a:endParaRPr lang="en-US" sz="4000" dirty="0"/>
          </a:p>
        </p:txBody>
      </p:sp>
      <p:sp>
        <p:nvSpPr>
          <p:cNvPr id="6" name="Text 4"/>
          <p:cNvSpPr txBox="1"/>
          <p:nvPr/>
        </p:nvSpPr>
        <p:spPr>
          <a:xfrm>
            <a:off x="2377440" y="1920240"/>
            <a:ext cx="8622792" cy="3383280"/>
          </a:xfrm>
          <a:prstGeom prst="rect">
            <a:avLst/>
          </a:prstGeom>
          <a:noFill/>
          <a:ln/>
        </p:spPr>
        <p:txBody>
          <a:bodyPr wrap="square" lIns="0" tIns="0" rIns="0" bIns="0" rtlCol="0" anchor="ctr"/>
          <a:lstStyle/>
          <a:p>
            <a:pPr indent="0" marL="0">
              <a:buNone/>
            </a:pPr>
            <a:r>
              <a:rPr lang="en-US" sz="2600" dirty="0">
                <a:solidFill>
                  <a:srgbClr val="1D2A24"/>
                </a:solidFill>
                <a:latin typeface="Calibri" pitchFamily="34" charset="0"/>
                <a:ea typeface="Calibri" pitchFamily="34" charset="-122"/>
                <a:cs typeface="Calibri" pitchFamily="34" charset="-120"/>
              </a:rPr>
              <a:t>La loi sur la santé publique du Ghana de 2012 (Act 851) prévoit que les aliments doivent être enregistrés auprès de la Food and Drugs Authority avant d'être fabriqués pour la vente, distribués ou vendus. Étapes, formulaires, frais et délais changent. Confirmez toujours les exigences actuelles auprès de la FDA Ghana.</a:t>
            </a:r>
            <a:endParaRPr lang="en-US" sz="2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Ce que l'autorité peut demander</a:t>
            </a:r>
            <a:endParaRPr lang="en-US" sz="3400" dirty="0"/>
          </a:p>
        </p:txBody>
      </p:sp>
      <p:sp>
        <p:nvSpPr>
          <p:cNvPr id="3" name="Shape 1"/>
          <p:cNvSpPr/>
          <p:nvPr/>
        </p:nvSpPr>
        <p:spPr>
          <a:xfrm>
            <a:off x="640080" y="1673352"/>
            <a:ext cx="329184" cy="329184"/>
          </a:xfrm>
          <a:prstGeom prst="rect">
            <a:avLst/>
          </a:prstGeom>
          <a:solidFill>
            <a:srgbClr val="FFFFFF"/>
          </a:solidFill>
          <a:ln w="25400">
            <a:solidFill>
              <a:srgbClr val="2F6B50"/>
            </a:solidFill>
            <a:prstDash val="solid"/>
          </a:ln>
        </p:spPr>
      </p:sp>
      <p:sp>
        <p:nvSpPr>
          <p:cNvPr id="4" name="Text 2"/>
          <p:cNvSpPr txBox="1"/>
          <p:nvPr/>
        </p:nvSpPr>
        <p:spPr>
          <a:xfrm>
            <a:off x="1143000" y="1600200"/>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Formulaire de demande et lettre au directeur général</a:t>
            </a:r>
            <a:endParaRPr lang="en-US" sz="1900" dirty="0"/>
          </a:p>
        </p:txBody>
      </p:sp>
      <p:sp>
        <p:nvSpPr>
          <p:cNvPr id="5" name="Shape 3"/>
          <p:cNvSpPr/>
          <p:nvPr/>
        </p:nvSpPr>
        <p:spPr>
          <a:xfrm>
            <a:off x="640080" y="2386584"/>
            <a:ext cx="329184" cy="329184"/>
          </a:xfrm>
          <a:prstGeom prst="rect">
            <a:avLst/>
          </a:prstGeom>
          <a:solidFill>
            <a:srgbClr val="FFFFFF"/>
          </a:solidFill>
          <a:ln w="25400">
            <a:solidFill>
              <a:srgbClr val="2F6B50"/>
            </a:solidFill>
            <a:prstDash val="solid"/>
          </a:ln>
        </p:spPr>
      </p:sp>
      <p:sp>
        <p:nvSpPr>
          <p:cNvPr id="6" name="Text 4"/>
          <p:cNvSpPr txBox="1"/>
          <p:nvPr/>
        </p:nvSpPr>
        <p:spPr>
          <a:xfrm>
            <a:off x="1143000" y="2313432"/>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Certificat d'enregistrement de l'entreprise</a:t>
            </a:r>
            <a:endParaRPr lang="en-US" sz="1900" dirty="0"/>
          </a:p>
        </p:txBody>
      </p:sp>
      <p:sp>
        <p:nvSpPr>
          <p:cNvPr id="7" name="Shape 5"/>
          <p:cNvSpPr/>
          <p:nvPr/>
        </p:nvSpPr>
        <p:spPr>
          <a:xfrm>
            <a:off x="640080" y="3099816"/>
            <a:ext cx="329184" cy="329184"/>
          </a:xfrm>
          <a:prstGeom prst="rect">
            <a:avLst/>
          </a:prstGeom>
          <a:solidFill>
            <a:srgbClr val="FFFFFF"/>
          </a:solidFill>
          <a:ln w="25400">
            <a:solidFill>
              <a:srgbClr val="2F6B50"/>
            </a:solidFill>
            <a:prstDash val="solid"/>
          </a:ln>
        </p:spPr>
      </p:sp>
      <p:sp>
        <p:nvSpPr>
          <p:cNvPr id="8" name="Text 6"/>
          <p:cNvSpPr txBox="1"/>
          <p:nvPr/>
        </p:nvSpPr>
        <p:spPr>
          <a:xfrm>
            <a:off x="1143000" y="3026664"/>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Un certificat d'analyse pour chaque produit et chaque variante</a:t>
            </a:r>
            <a:endParaRPr lang="en-US" sz="1900" dirty="0"/>
          </a:p>
        </p:txBody>
      </p:sp>
      <p:sp>
        <p:nvSpPr>
          <p:cNvPr id="9" name="Shape 7"/>
          <p:cNvSpPr/>
          <p:nvPr/>
        </p:nvSpPr>
        <p:spPr>
          <a:xfrm>
            <a:off x="640080" y="3813048"/>
            <a:ext cx="329184" cy="329184"/>
          </a:xfrm>
          <a:prstGeom prst="rect">
            <a:avLst/>
          </a:prstGeom>
          <a:solidFill>
            <a:srgbClr val="FFFFFF"/>
          </a:solidFill>
          <a:ln w="25400">
            <a:solidFill>
              <a:srgbClr val="2F6B50"/>
            </a:solidFill>
            <a:prstDash val="solid"/>
          </a:ln>
        </p:spPr>
      </p:sp>
      <p:sp>
        <p:nvSpPr>
          <p:cNvPr id="10" name="Text 8"/>
          <p:cNvSpPr txBox="1"/>
          <p:nvPr/>
        </p:nvSpPr>
        <p:spPr>
          <a:xfrm>
            <a:off x="1143000" y="3739896"/>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Preuves pour les allégations de santé, de nutrition ou de comparaison</a:t>
            </a:r>
            <a:endParaRPr lang="en-US" sz="1900" dirty="0"/>
          </a:p>
        </p:txBody>
      </p:sp>
      <p:sp>
        <p:nvSpPr>
          <p:cNvPr id="11" name="Shape 9"/>
          <p:cNvSpPr/>
          <p:nvPr/>
        </p:nvSpPr>
        <p:spPr>
          <a:xfrm>
            <a:off x="640080" y="4526280"/>
            <a:ext cx="329184" cy="329184"/>
          </a:xfrm>
          <a:prstGeom prst="rect">
            <a:avLst/>
          </a:prstGeom>
          <a:solidFill>
            <a:srgbClr val="FFFFFF"/>
          </a:solidFill>
          <a:ln w="25400">
            <a:solidFill>
              <a:srgbClr val="2F6B50"/>
            </a:solidFill>
            <a:prstDash val="solid"/>
          </a:ln>
        </p:spPr>
      </p:sp>
      <p:sp>
        <p:nvSpPr>
          <p:cNvPr id="12" name="Text 10"/>
          <p:cNvSpPr txBox="1"/>
          <p:nvPr/>
        </p:nvSpPr>
        <p:spPr>
          <a:xfrm>
            <a:off x="1143000" y="4453128"/>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Échantillons, selon le calendrier prévu</a:t>
            </a:r>
            <a:endParaRPr lang="en-US" sz="1900" dirty="0"/>
          </a:p>
        </p:txBody>
      </p:sp>
      <p:sp>
        <p:nvSpPr>
          <p:cNvPr id="13" name="Shape 11"/>
          <p:cNvSpPr/>
          <p:nvPr/>
        </p:nvSpPr>
        <p:spPr>
          <a:xfrm>
            <a:off x="640080" y="5239512"/>
            <a:ext cx="329184" cy="329184"/>
          </a:xfrm>
          <a:prstGeom prst="rect">
            <a:avLst/>
          </a:prstGeom>
          <a:solidFill>
            <a:srgbClr val="FFFFFF"/>
          </a:solidFill>
          <a:ln w="25400">
            <a:solidFill>
              <a:srgbClr val="2F6B50"/>
            </a:solidFill>
            <a:prstDash val="solid"/>
          </a:ln>
        </p:spPr>
      </p:sp>
      <p:sp>
        <p:nvSpPr>
          <p:cNvPr id="14" name="Text 12"/>
          <p:cNvSpPr txBox="1"/>
          <p:nvPr/>
        </p:nvSpPr>
        <p:spPr>
          <a:xfrm>
            <a:off x="1143000" y="5166360"/>
            <a:ext cx="10177272"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Paiement des frais</a:t>
            </a:r>
            <a:endParaRPr lang="en-US" sz="1900" dirty="0"/>
          </a:p>
        </p:txBody>
      </p:sp>
      <p:sp>
        <p:nvSpPr>
          <p:cNvPr id="15" name="Text 13"/>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Une liste de points à vérifier, telle que publiée à la préparation du module. Vérifiez la liste actuelle.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Ce qu'une étiquette doit indiquer</a:t>
            </a:r>
            <a:endParaRPr lang="en-US" sz="3400" dirty="0"/>
          </a:p>
        </p:txBody>
      </p:sp>
      <p:sp>
        <p:nvSpPr>
          <p:cNvPr id="3" name="Shape 1"/>
          <p:cNvSpPr/>
          <p:nvPr/>
        </p:nvSpPr>
        <p:spPr>
          <a:xfrm>
            <a:off x="640080" y="1673352"/>
            <a:ext cx="329184" cy="329184"/>
          </a:xfrm>
          <a:prstGeom prst="rect">
            <a:avLst/>
          </a:prstGeom>
          <a:solidFill>
            <a:srgbClr val="FFFFFF"/>
          </a:solidFill>
          <a:ln w="25400">
            <a:solidFill>
              <a:srgbClr val="2F6B50"/>
            </a:solidFill>
            <a:prstDash val="solid"/>
          </a:ln>
        </p:spPr>
      </p:sp>
      <p:sp>
        <p:nvSpPr>
          <p:cNvPr id="4" name="Text 2"/>
          <p:cNvSpPr txBox="1"/>
          <p:nvPr/>
        </p:nvSpPr>
        <p:spPr>
          <a:xfrm>
            <a:off x="1143000" y="1600200"/>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Nom du produit, avec noms de marque et générique</a:t>
            </a:r>
            <a:endParaRPr lang="en-US" sz="1900" dirty="0"/>
          </a:p>
        </p:txBody>
      </p:sp>
      <p:sp>
        <p:nvSpPr>
          <p:cNvPr id="5" name="Shape 3"/>
          <p:cNvSpPr/>
          <p:nvPr/>
        </p:nvSpPr>
        <p:spPr>
          <a:xfrm>
            <a:off x="640080" y="2386584"/>
            <a:ext cx="329184" cy="329184"/>
          </a:xfrm>
          <a:prstGeom prst="rect">
            <a:avLst/>
          </a:prstGeom>
          <a:solidFill>
            <a:srgbClr val="FFFFFF"/>
          </a:solidFill>
          <a:ln w="25400">
            <a:solidFill>
              <a:srgbClr val="2F6B50"/>
            </a:solidFill>
            <a:prstDash val="solid"/>
          </a:ln>
        </p:spPr>
      </p:sp>
      <p:sp>
        <p:nvSpPr>
          <p:cNvPr id="6" name="Text 4"/>
          <p:cNvSpPr txBox="1"/>
          <p:nvPr/>
        </p:nvSpPr>
        <p:spPr>
          <a:xfrm>
            <a:off x="1143000" y="2313432"/>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Poids ou volume net</a:t>
            </a:r>
            <a:endParaRPr lang="en-US" sz="1900" dirty="0"/>
          </a:p>
        </p:txBody>
      </p:sp>
      <p:sp>
        <p:nvSpPr>
          <p:cNvPr id="7" name="Shape 5"/>
          <p:cNvSpPr/>
          <p:nvPr/>
        </p:nvSpPr>
        <p:spPr>
          <a:xfrm>
            <a:off x="640080" y="3099816"/>
            <a:ext cx="329184" cy="329184"/>
          </a:xfrm>
          <a:prstGeom prst="rect">
            <a:avLst/>
          </a:prstGeom>
          <a:solidFill>
            <a:srgbClr val="FFFFFF"/>
          </a:solidFill>
          <a:ln w="25400">
            <a:solidFill>
              <a:srgbClr val="2F6B50"/>
            </a:solidFill>
            <a:prstDash val="solid"/>
          </a:ln>
        </p:spPr>
      </p:sp>
      <p:sp>
        <p:nvSpPr>
          <p:cNvPr id="8" name="Text 6"/>
          <p:cNvSpPr txBox="1"/>
          <p:nvPr/>
        </p:nvSpPr>
        <p:spPr>
          <a:xfrm>
            <a:off x="1143000" y="3026664"/>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Liste des ingrédients</a:t>
            </a:r>
            <a:endParaRPr lang="en-US" sz="1900" dirty="0"/>
          </a:p>
        </p:txBody>
      </p:sp>
      <p:sp>
        <p:nvSpPr>
          <p:cNvPr id="9" name="Shape 7"/>
          <p:cNvSpPr/>
          <p:nvPr/>
        </p:nvSpPr>
        <p:spPr>
          <a:xfrm>
            <a:off x="640080" y="3813048"/>
            <a:ext cx="329184" cy="329184"/>
          </a:xfrm>
          <a:prstGeom prst="rect">
            <a:avLst/>
          </a:prstGeom>
          <a:solidFill>
            <a:srgbClr val="FFFFFF"/>
          </a:solidFill>
          <a:ln w="25400">
            <a:solidFill>
              <a:srgbClr val="2F6B50"/>
            </a:solidFill>
            <a:prstDash val="solid"/>
          </a:ln>
        </p:spPr>
      </p:sp>
      <p:sp>
        <p:nvSpPr>
          <p:cNvPr id="10" name="Text 8"/>
          <p:cNvSpPr txBox="1"/>
          <p:nvPr/>
        </p:nvSpPr>
        <p:spPr>
          <a:xfrm>
            <a:off x="1143000" y="3739896"/>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Date de fabrication et date de durabilité minimale ou limite d'utilisation</a:t>
            </a:r>
            <a:endParaRPr lang="en-US" sz="1900" dirty="0"/>
          </a:p>
        </p:txBody>
      </p:sp>
      <p:sp>
        <p:nvSpPr>
          <p:cNvPr id="11" name="Shape 9"/>
          <p:cNvSpPr/>
          <p:nvPr/>
        </p:nvSpPr>
        <p:spPr>
          <a:xfrm>
            <a:off x="6094476" y="1673352"/>
            <a:ext cx="329184" cy="329184"/>
          </a:xfrm>
          <a:prstGeom prst="rect">
            <a:avLst/>
          </a:prstGeom>
          <a:solidFill>
            <a:srgbClr val="FFFFFF"/>
          </a:solidFill>
          <a:ln w="25400">
            <a:solidFill>
              <a:srgbClr val="2F6B50"/>
            </a:solidFill>
            <a:prstDash val="solid"/>
          </a:ln>
        </p:spPr>
      </p:sp>
      <p:sp>
        <p:nvSpPr>
          <p:cNvPr id="12" name="Text 10"/>
          <p:cNvSpPr txBox="1"/>
          <p:nvPr/>
        </p:nvSpPr>
        <p:spPr>
          <a:xfrm>
            <a:off x="6597396" y="1600200"/>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Numéro de lot</a:t>
            </a:r>
            <a:endParaRPr lang="en-US" sz="1900" dirty="0"/>
          </a:p>
        </p:txBody>
      </p:sp>
      <p:sp>
        <p:nvSpPr>
          <p:cNvPr id="13" name="Shape 11"/>
          <p:cNvSpPr/>
          <p:nvPr/>
        </p:nvSpPr>
        <p:spPr>
          <a:xfrm>
            <a:off x="6094476" y="2386584"/>
            <a:ext cx="329184" cy="329184"/>
          </a:xfrm>
          <a:prstGeom prst="rect">
            <a:avLst/>
          </a:prstGeom>
          <a:solidFill>
            <a:srgbClr val="FFFFFF"/>
          </a:solidFill>
          <a:ln w="25400">
            <a:solidFill>
              <a:srgbClr val="2F6B50"/>
            </a:solidFill>
            <a:prstDash val="solid"/>
          </a:ln>
        </p:spPr>
      </p:sp>
      <p:sp>
        <p:nvSpPr>
          <p:cNvPr id="14" name="Text 12"/>
          <p:cNvSpPr txBox="1"/>
          <p:nvPr/>
        </p:nvSpPr>
        <p:spPr>
          <a:xfrm>
            <a:off x="6597396" y="2313432"/>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Pays d'origine</a:t>
            </a:r>
            <a:endParaRPr lang="en-US" sz="1900" dirty="0"/>
          </a:p>
        </p:txBody>
      </p:sp>
      <p:sp>
        <p:nvSpPr>
          <p:cNvPr id="15" name="Shape 13"/>
          <p:cNvSpPr/>
          <p:nvPr/>
        </p:nvSpPr>
        <p:spPr>
          <a:xfrm>
            <a:off x="6094476" y="3099816"/>
            <a:ext cx="329184" cy="329184"/>
          </a:xfrm>
          <a:prstGeom prst="rect">
            <a:avLst/>
          </a:prstGeom>
          <a:solidFill>
            <a:srgbClr val="FFFFFF"/>
          </a:solidFill>
          <a:ln w="25400">
            <a:solidFill>
              <a:srgbClr val="2F6B50"/>
            </a:solidFill>
            <a:prstDash val="solid"/>
          </a:ln>
        </p:spPr>
      </p:sp>
      <p:sp>
        <p:nvSpPr>
          <p:cNvPr id="16" name="Text 14"/>
          <p:cNvSpPr txBox="1"/>
          <p:nvPr/>
        </p:nvSpPr>
        <p:spPr>
          <a:xfrm>
            <a:off x="6597396" y="3026664"/>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Nom et adresse complète du fabricant</a:t>
            </a:r>
            <a:endParaRPr lang="en-US" sz="1900" dirty="0"/>
          </a:p>
        </p:txBody>
      </p:sp>
      <p:sp>
        <p:nvSpPr>
          <p:cNvPr id="17" name="Shape 15"/>
          <p:cNvSpPr/>
          <p:nvPr/>
        </p:nvSpPr>
        <p:spPr>
          <a:xfrm>
            <a:off x="6094476" y="3813048"/>
            <a:ext cx="329184" cy="329184"/>
          </a:xfrm>
          <a:prstGeom prst="rect">
            <a:avLst/>
          </a:prstGeom>
          <a:solidFill>
            <a:srgbClr val="FFFFFF"/>
          </a:solidFill>
          <a:ln w="25400">
            <a:solidFill>
              <a:srgbClr val="2F6B50"/>
            </a:solidFill>
            <a:prstDash val="solid"/>
          </a:ln>
        </p:spPr>
      </p:sp>
      <p:sp>
        <p:nvSpPr>
          <p:cNvPr id="18" name="Text 16"/>
          <p:cNvSpPr txBox="1"/>
          <p:nvPr/>
        </p:nvSpPr>
        <p:spPr>
          <a:xfrm>
            <a:off x="6597396" y="3739896"/>
            <a:ext cx="4722876" cy="502920"/>
          </a:xfrm>
          <a:prstGeom prst="rect">
            <a:avLst/>
          </a:prstGeom>
          <a:noFill/>
          <a:ln/>
        </p:spPr>
        <p:txBody>
          <a:bodyPr wrap="square" lIns="0" tIns="0" rIns="0" bIns="0" rtlCol="0" anchor="ctr"/>
          <a:lstStyle/>
          <a:p>
            <a:pPr indent="0" marL="0">
              <a:buNone/>
            </a:pPr>
            <a:r>
              <a:rPr lang="en-US" sz="1900" dirty="0">
                <a:solidFill>
                  <a:srgbClr val="1D2A24"/>
                </a:solidFill>
                <a:latin typeface="Calibri" pitchFamily="34" charset="0"/>
                <a:ea typeface="Calibri" pitchFamily="34" charset="-122"/>
                <a:cs typeface="Calibri" pitchFamily="34" charset="-120"/>
              </a:rPr>
              <a:t>Mode d'emploi, conservation ou manipulation</a:t>
            </a:r>
            <a:endParaRPr lang="en-US" sz="1900" dirty="0"/>
          </a:p>
        </p:txBody>
      </p:sp>
      <p:sp>
        <p:nvSpPr>
          <p:cNvPr id="19" name="Text 17"/>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Les étiquettes doivent être lisibles, à l'encre indélébile et en anglais. Chaque variante a sa propre étiquette, conforme à sa propre recette.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Économie unitaire : l'arithmétique</a:t>
            </a:r>
            <a:endParaRPr lang="en-US" sz="3400" dirty="0"/>
          </a:p>
        </p:txBody>
      </p:sp>
      <p:sp>
        <p:nvSpPr>
          <p:cNvPr id="3" name="Shape 1"/>
          <p:cNvSpPr/>
          <p:nvPr/>
        </p:nvSpPr>
        <p:spPr>
          <a:xfrm>
            <a:off x="640080" y="1600200"/>
            <a:ext cx="10908792" cy="1188720"/>
          </a:xfrm>
          <a:prstGeom prst="rect">
            <a:avLst/>
          </a:prstGeom>
          <a:solidFill>
            <a:srgbClr val="1F4D3A"/>
          </a:solidFill>
          <a:ln w="12700">
            <a:solidFill>
              <a:srgbClr val="1F4D3A"/>
            </a:solidFill>
            <a:prstDash val="solid"/>
          </a:ln>
        </p:spPr>
      </p:sp>
      <p:sp>
        <p:nvSpPr>
          <p:cNvPr id="4" name="Text 2"/>
          <p:cNvSpPr txBox="1"/>
          <p:nvPr/>
        </p:nvSpPr>
        <p:spPr>
          <a:xfrm>
            <a:off x="914400" y="1600200"/>
            <a:ext cx="10360152" cy="118872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Marge brute (%) = (prix − coût total par unité) ÷ prix × 100</a:t>
            </a:r>
            <a:endParaRPr lang="en-US" sz="2800" dirty="0"/>
          </a:p>
        </p:txBody>
      </p:sp>
      <p:sp>
        <p:nvSpPr>
          <p:cNvPr id="5" name="Shape 3"/>
          <p:cNvSpPr/>
          <p:nvPr/>
        </p:nvSpPr>
        <p:spPr>
          <a:xfrm>
            <a:off x="640080" y="3108960"/>
            <a:ext cx="3453384" cy="1280160"/>
          </a:xfrm>
          <a:prstGeom prst="rect">
            <a:avLst/>
          </a:prstGeom>
          <a:solidFill>
            <a:srgbClr val="EAF1EC"/>
          </a:solidFill>
          <a:ln w="12700">
            <a:solidFill>
              <a:srgbClr val="EAF1EC"/>
            </a:solidFill>
            <a:prstDash val="solid"/>
          </a:ln>
        </p:spPr>
      </p:sp>
      <p:sp>
        <p:nvSpPr>
          <p:cNvPr id="6" name="Text 4"/>
          <p:cNvSpPr txBox="1"/>
          <p:nvPr/>
        </p:nvSpPr>
        <p:spPr>
          <a:xfrm>
            <a:off x="868680" y="3108960"/>
            <a:ext cx="2996184" cy="128016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Matières premières · énergie de séchage · mouture</a:t>
            </a:r>
            <a:endParaRPr lang="en-US" sz="2000" dirty="0"/>
          </a:p>
        </p:txBody>
      </p:sp>
      <p:sp>
        <p:nvSpPr>
          <p:cNvPr id="7" name="Shape 5"/>
          <p:cNvSpPr/>
          <p:nvPr/>
        </p:nvSpPr>
        <p:spPr>
          <a:xfrm>
            <a:off x="4367784" y="3108960"/>
            <a:ext cx="3453384" cy="1280160"/>
          </a:xfrm>
          <a:prstGeom prst="rect">
            <a:avLst/>
          </a:prstGeom>
          <a:solidFill>
            <a:srgbClr val="EAF1EC"/>
          </a:solidFill>
          <a:ln w="12700">
            <a:solidFill>
              <a:srgbClr val="EAF1EC"/>
            </a:solidFill>
            <a:prstDash val="solid"/>
          </a:ln>
        </p:spPr>
      </p:sp>
      <p:sp>
        <p:nvSpPr>
          <p:cNvPr id="8" name="Text 6"/>
          <p:cNvSpPr txBox="1"/>
          <p:nvPr/>
        </p:nvSpPr>
        <p:spPr>
          <a:xfrm>
            <a:off x="4596384" y="3108960"/>
            <a:ext cx="2996184" cy="128016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Emballage · main-d'œuvre · frais généraux</a:t>
            </a:r>
            <a:endParaRPr lang="en-US" sz="2000" dirty="0"/>
          </a:p>
        </p:txBody>
      </p:sp>
      <p:sp>
        <p:nvSpPr>
          <p:cNvPr id="9" name="Shape 7"/>
          <p:cNvSpPr/>
          <p:nvPr/>
        </p:nvSpPr>
        <p:spPr>
          <a:xfrm>
            <a:off x="8095488" y="3108960"/>
            <a:ext cx="3453384" cy="1280160"/>
          </a:xfrm>
          <a:prstGeom prst="rect">
            <a:avLst/>
          </a:prstGeom>
          <a:solidFill>
            <a:srgbClr val="EAF1EC"/>
          </a:solidFill>
          <a:ln w="12700">
            <a:solidFill>
              <a:srgbClr val="EAF1EC"/>
            </a:solidFill>
            <a:prstDash val="solid"/>
          </a:ln>
        </p:spPr>
      </p:sp>
      <p:sp>
        <p:nvSpPr>
          <p:cNvPr id="10" name="Text 8"/>
          <p:cNvSpPr txBox="1"/>
          <p:nvPr/>
        </p:nvSpPr>
        <p:spPr>
          <a:xfrm>
            <a:off x="8324088" y="3108960"/>
            <a:ext cx="2996184" cy="128016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Analyses et enregistrement</a:t>
            </a:r>
            <a:endParaRPr lang="en-US" sz="2000" dirty="0"/>
          </a:p>
        </p:txBody>
      </p:sp>
      <p:sp>
        <p:nvSpPr>
          <p:cNvPr id="11" name="Shape 9"/>
          <p:cNvSpPr/>
          <p:nvPr/>
        </p:nvSpPr>
        <p:spPr>
          <a:xfrm>
            <a:off x="640080" y="4617720"/>
            <a:ext cx="10908792" cy="1371600"/>
          </a:xfrm>
          <a:prstGeom prst="rect">
            <a:avLst/>
          </a:prstGeom>
          <a:solidFill>
            <a:srgbClr val="FBF1E3"/>
          </a:solidFill>
          <a:ln w="12700">
            <a:solidFill>
              <a:srgbClr val="FBF1E3"/>
            </a:solidFill>
            <a:prstDash val="solid"/>
          </a:ln>
        </p:spPr>
      </p:sp>
      <p:sp>
        <p:nvSpPr>
          <p:cNvPr id="12" name="Text 10"/>
          <p:cNvSpPr txBox="1"/>
          <p:nvPr/>
        </p:nvSpPr>
        <p:spPr>
          <a:xfrm>
            <a:off x="914400" y="4617720"/>
            <a:ext cx="10360152" cy="1371600"/>
          </a:xfrm>
          <a:prstGeom prst="rect">
            <a:avLst/>
          </a:prstGeom>
          <a:noFill/>
          <a:ln/>
        </p:spPr>
        <p:txBody>
          <a:bodyPr wrap="square" lIns="0" tIns="0" rIns="0" bIns="0" rtlCol="0" anchor="ctr"/>
          <a:lstStyle/>
          <a:p>
            <a:pPr indent="0" marL="0">
              <a:buNone/>
            </a:pPr>
            <a:r>
              <a:rPr lang="en-US" sz="2000" dirty="0">
                <a:solidFill>
                  <a:srgbClr val="1D2A24"/>
                </a:solidFill>
                <a:latin typeface="Calibri" pitchFamily="34" charset="0"/>
                <a:ea typeface="Calibri" pitchFamily="34" charset="-122"/>
                <a:cs typeface="Calibri" pitchFamily="34" charset="-120"/>
              </a:rPr>
              <a:t>Exemple inventé : coût 25, prix 35, dans n'importe quelle monnaie. Marge = 10 ÷ 35 = 28,6 %. Est-ce assez pour financer le marketing, la distribution et la part du détaillant ?</a:t>
            </a:r>
            <a:endParaRPr lang="en-US" sz="20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Se préparer à vendre et calculer ses chiffres</a:t>
            </a:r>
            <a:endParaRPr lang="en-US" sz="3400" dirty="0"/>
          </a:p>
        </p:txBody>
      </p:sp>
      <p:sp>
        <p:nvSpPr>
          <p:cNvPr id="3" name="Shape 1"/>
          <p:cNvSpPr/>
          <p:nvPr/>
        </p:nvSpPr>
        <p:spPr>
          <a:xfrm>
            <a:off x="640080" y="1600200"/>
            <a:ext cx="1920240" cy="1188720"/>
          </a:xfrm>
          <a:prstGeom prst="rect">
            <a:avLst/>
          </a:prstGeom>
          <a:solidFill>
            <a:srgbClr val="1F4D3A"/>
          </a:solidFill>
          <a:ln w="12700">
            <a:solidFill>
              <a:srgbClr val="1F4D3A"/>
            </a:solidFill>
            <a:prstDash val="solid"/>
          </a:ln>
        </p:spPr>
      </p:sp>
      <p:sp>
        <p:nvSpPr>
          <p:cNvPr id="4" name="Text 2"/>
          <p:cNvSpPr txBox="1"/>
          <p:nvPr/>
        </p:nvSpPr>
        <p:spPr>
          <a:xfrm>
            <a:off x="640080" y="1737360"/>
            <a:ext cx="1920240" cy="320040"/>
          </a:xfrm>
          <a:prstGeom prst="rect">
            <a:avLst/>
          </a:prstGeom>
          <a:noFill/>
          <a:ln/>
        </p:spPr>
        <p:txBody>
          <a:bodyPr wrap="square" lIns="0" tIns="0" rIns="0" bIns="0" rtlCol="0" anchor="ctr"/>
          <a:lstStyle/>
          <a:p>
            <a:pPr algn="ctr" indent="0" marL="0">
              <a:buNone/>
            </a:pPr>
            <a:r>
              <a:rPr lang="en-US" sz="1300" b="1" spc="200" kern="0" dirty="0">
                <a:solidFill>
                  <a:srgbClr val="E9C46A"/>
                </a:solidFill>
                <a:latin typeface="Calibri" pitchFamily="34" charset="0"/>
                <a:ea typeface="Calibri" pitchFamily="34" charset="-122"/>
                <a:cs typeface="Calibri" pitchFamily="34" charset="-120"/>
              </a:rPr>
              <a:t>EXERCICE</a:t>
            </a:r>
            <a:endParaRPr lang="en-US" sz="1300" dirty="0"/>
          </a:p>
        </p:txBody>
      </p:sp>
      <p:sp>
        <p:nvSpPr>
          <p:cNvPr id="5" name="Text 3"/>
          <p:cNvSpPr txBox="1"/>
          <p:nvPr/>
        </p:nvSpPr>
        <p:spPr>
          <a:xfrm>
            <a:off x="640080" y="2011680"/>
            <a:ext cx="1920240" cy="64008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7.1 et 8.1</a:t>
            </a:r>
            <a:endParaRPr lang="en-US" sz="2000" dirty="0"/>
          </a:p>
        </p:txBody>
      </p:sp>
      <p:sp>
        <p:nvSpPr>
          <p:cNvPr id="6" name="Text 4"/>
          <p:cNvSpPr txBox="1"/>
          <p:nvPr/>
        </p:nvSpPr>
        <p:spPr>
          <a:xfrm>
            <a:off x="3566160" y="160020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Trouvez les orientations de l'autorité et notez quels documents sont à jour</a:t>
            </a:r>
            <a:endParaRPr lang="en-US" sz="2100" dirty="0"/>
          </a:p>
        </p:txBody>
      </p:sp>
      <p:sp>
        <p:nvSpPr>
          <p:cNvPr id="7" name="Shape 5"/>
          <p:cNvSpPr/>
          <p:nvPr/>
        </p:nvSpPr>
        <p:spPr>
          <a:xfrm>
            <a:off x="2971800" y="1796796"/>
            <a:ext cx="365760" cy="365760"/>
          </a:xfrm>
          <a:prstGeom prst="ellipse">
            <a:avLst/>
          </a:prstGeom>
          <a:solidFill>
            <a:srgbClr val="B8821F"/>
          </a:solidFill>
          <a:ln w="12700">
            <a:solidFill>
              <a:srgbClr val="B8821F"/>
            </a:solidFill>
            <a:prstDash val="solid"/>
          </a:ln>
        </p:spPr>
      </p:sp>
      <p:sp>
        <p:nvSpPr>
          <p:cNvPr id="8" name="Text 6"/>
          <p:cNvSpPr txBox="1"/>
          <p:nvPr/>
        </p:nvSpPr>
        <p:spPr>
          <a:xfrm>
            <a:off x="2971800" y="179679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1</a:t>
            </a:r>
            <a:endParaRPr lang="en-US" sz="1400" dirty="0"/>
          </a:p>
        </p:txBody>
      </p:sp>
      <p:sp>
        <p:nvSpPr>
          <p:cNvPr id="9" name="Text 7"/>
          <p:cNvSpPr txBox="1"/>
          <p:nvPr/>
        </p:nvSpPr>
        <p:spPr>
          <a:xfrm>
            <a:off x="3566160" y="246888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Identifiez un laboratoire accepté et rédigez votre étiquette</a:t>
            </a:r>
            <a:endParaRPr lang="en-US" sz="2100" dirty="0"/>
          </a:p>
        </p:txBody>
      </p:sp>
      <p:sp>
        <p:nvSpPr>
          <p:cNvPr id="10" name="Shape 8"/>
          <p:cNvSpPr/>
          <p:nvPr/>
        </p:nvSpPr>
        <p:spPr>
          <a:xfrm>
            <a:off x="2971800" y="2665476"/>
            <a:ext cx="365760" cy="365760"/>
          </a:xfrm>
          <a:prstGeom prst="ellipse">
            <a:avLst/>
          </a:prstGeom>
          <a:solidFill>
            <a:srgbClr val="B8821F"/>
          </a:solidFill>
          <a:ln w="12700">
            <a:solidFill>
              <a:srgbClr val="B8821F"/>
            </a:solidFill>
            <a:prstDash val="solid"/>
          </a:ln>
        </p:spPr>
      </p:sp>
      <p:sp>
        <p:nvSpPr>
          <p:cNvPr id="11" name="Text 9"/>
          <p:cNvSpPr txBox="1"/>
          <p:nvPr/>
        </p:nvSpPr>
        <p:spPr>
          <a:xfrm>
            <a:off x="2971800" y="266547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2</a:t>
            </a:r>
            <a:endParaRPr lang="en-US" sz="1400" dirty="0"/>
          </a:p>
        </p:txBody>
      </p:sp>
      <p:sp>
        <p:nvSpPr>
          <p:cNvPr id="12" name="Text 10"/>
          <p:cNvSpPr txBox="1"/>
          <p:nvPr/>
        </p:nvSpPr>
        <p:spPr>
          <a:xfrm>
            <a:off x="3566160" y="333756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Décidez de votre première variante et de l'ordre des autres</a:t>
            </a:r>
            <a:endParaRPr lang="en-US" sz="2100" dirty="0"/>
          </a:p>
        </p:txBody>
      </p:sp>
      <p:sp>
        <p:nvSpPr>
          <p:cNvPr id="13" name="Shape 11"/>
          <p:cNvSpPr/>
          <p:nvPr/>
        </p:nvSpPr>
        <p:spPr>
          <a:xfrm>
            <a:off x="2971800" y="3534156"/>
            <a:ext cx="365760" cy="365760"/>
          </a:xfrm>
          <a:prstGeom prst="ellipse">
            <a:avLst/>
          </a:prstGeom>
          <a:solidFill>
            <a:srgbClr val="B8821F"/>
          </a:solidFill>
          <a:ln w="12700">
            <a:solidFill>
              <a:srgbClr val="B8821F"/>
            </a:solidFill>
            <a:prstDash val="solid"/>
          </a:ln>
        </p:spPr>
      </p:sp>
      <p:sp>
        <p:nvSpPr>
          <p:cNvPr id="14" name="Text 12"/>
          <p:cNvSpPr txBox="1"/>
          <p:nvPr/>
        </p:nvSpPr>
        <p:spPr>
          <a:xfrm>
            <a:off x="2971800" y="353415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3</a:t>
            </a:r>
            <a:endParaRPr lang="en-US" sz="1400" dirty="0"/>
          </a:p>
        </p:txBody>
      </p:sp>
      <p:sp>
        <p:nvSpPr>
          <p:cNvPr id="15" name="Text 13"/>
          <p:cNvSpPr txBox="1"/>
          <p:nvPr/>
        </p:nvSpPr>
        <p:spPr>
          <a:xfrm>
            <a:off x="3566160" y="420624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Complétez le tableau des coûts avec des chiffres mesurés ou soigneusement estimés</a:t>
            </a:r>
            <a:endParaRPr lang="en-US" sz="2100" dirty="0"/>
          </a:p>
        </p:txBody>
      </p:sp>
      <p:sp>
        <p:nvSpPr>
          <p:cNvPr id="16" name="Shape 14"/>
          <p:cNvSpPr/>
          <p:nvPr/>
        </p:nvSpPr>
        <p:spPr>
          <a:xfrm>
            <a:off x="2971800" y="4402836"/>
            <a:ext cx="365760" cy="365760"/>
          </a:xfrm>
          <a:prstGeom prst="ellipse">
            <a:avLst/>
          </a:prstGeom>
          <a:solidFill>
            <a:srgbClr val="B8821F"/>
          </a:solidFill>
          <a:ln w="12700">
            <a:solidFill>
              <a:srgbClr val="B8821F"/>
            </a:solidFill>
            <a:prstDash val="solid"/>
          </a:ln>
        </p:spPr>
      </p:sp>
      <p:sp>
        <p:nvSpPr>
          <p:cNvPr id="17" name="Text 15"/>
          <p:cNvSpPr txBox="1"/>
          <p:nvPr/>
        </p:nvSpPr>
        <p:spPr>
          <a:xfrm>
            <a:off x="2971800" y="440283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4</a:t>
            </a:r>
            <a:endParaRPr lang="en-US" sz="1400" dirty="0"/>
          </a:p>
        </p:txBody>
      </p:sp>
      <p:sp>
        <p:nvSpPr>
          <p:cNvPr id="18" name="Text 16"/>
          <p:cNvSpPr txBox="1"/>
          <p:nvPr/>
        </p:nvSpPr>
        <p:spPr>
          <a:xfrm>
            <a:off x="3566160" y="5074920"/>
            <a:ext cx="7982712" cy="758952"/>
          </a:xfrm>
          <a:prstGeom prst="rect">
            <a:avLst/>
          </a:prstGeom>
          <a:noFill/>
          <a:ln/>
        </p:spPr>
        <p:txBody>
          <a:bodyPr wrap="square" lIns="0" tIns="0" rIns="0" bIns="0" rtlCol="0" anchor="ctr"/>
          <a:lstStyle/>
          <a:p>
            <a:pPr indent="0" marL="0">
              <a:buNone/>
            </a:pPr>
            <a:r>
              <a:rPr lang="en-US" sz="2100" dirty="0">
                <a:solidFill>
                  <a:srgbClr val="1D2A24"/>
                </a:solidFill>
                <a:latin typeface="Calibri" pitchFamily="34" charset="0"/>
                <a:ea typeface="Calibri" pitchFamily="34" charset="-122"/>
                <a:cs typeface="Calibri" pitchFamily="34" charset="-120"/>
              </a:rPr>
              <a:t>Relevez au moins trois prix concurrents, avec magasin et date</a:t>
            </a:r>
            <a:endParaRPr lang="en-US" sz="2100" dirty="0"/>
          </a:p>
        </p:txBody>
      </p:sp>
      <p:sp>
        <p:nvSpPr>
          <p:cNvPr id="19" name="Shape 17"/>
          <p:cNvSpPr/>
          <p:nvPr/>
        </p:nvSpPr>
        <p:spPr>
          <a:xfrm>
            <a:off x="2971800" y="5271516"/>
            <a:ext cx="365760" cy="365760"/>
          </a:xfrm>
          <a:prstGeom prst="ellipse">
            <a:avLst/>
          </a:prstGeom>
          <a:solidFill>
            <a:srgbClr val="B8821F"/>
          </a:solidFill>
          <a:ln w="12700">
            <a:solidFill>
              <a:srgbClr val="B8821F"/>
            </a:solidFill>
            <a:prstDash val="solid"/>
          </a:ln>
        </p:spPr>
      </p:sp>
      <p:sp>
        <p:nvSpPr>
          <p:cNvPr id="20" name="Text 18"/>
          <p:cNvSpPr txBox="1"/>
          <p:nvPr/>
        </p:nvSpPr>
        <p:spPr>
          <a:xfrm>
            <a:off x="2971800" y="5271516"/>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mbria" pitchFamily="34" charset="0"/>
                <a:ea typeface="Cambria" pitchFamily="34" charset="-122"/>
                <a:cs typeface="Cambria" pitchFamily="34" charset="-120"/>
              </a:rPr>
              <a:t>5</a:t>
            </a:r>
            <a:endParaRPr lang="en-US" sz="14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822960" y="2103120"/>
            <a:ext cx="2011680" cy="2011680"/>
          </a:xfrm>
          <a:prstGeom prst="ellipse">
            <a:avLst/>
          </a:prstGeom>
          <a:solidFill>
            <a:srgbClr val="B8821F"/>
          </a:solidFill>
          <a:ln w="12700">
            <a:solidFill>
              <a:srgbClr val="B8821F"/>
            </a:solidFill>
            <a:prstDash val="solid"/>
          </a:ln>
        </p:spPr>
      </p:sp>
      <p:sp>
        <p:nvSpPr>
          <p:cNvPr id="3" name="Text 1"/>
          <p:cNvSpPr txBox="1"/>
          <p:nvPr/>
        </p:nvSpPr>
        <p:spPr>
          <a:xfrm>
            <a:off x="822960" y="2103120"/>
            <a:ext cx="2011680" cy="2011680"/>
          </a:xfrm>
          <a:prstGeom prst="rect">
            <a:avLst/>
          </a:prstGeom>
          <a:noFill/>
          <a:ln/>
        </p:spPr>
        <p:txBody>
          <a:bodyPr wrap="square" lIns="0" tIns="0" rIns="0" bIns="0" rtlCol="0" anchor="ctr"/>
          <a:lstStyle/>
          <a:p>
            <a:pPr algn="ctr" indent="0" marL="0">
              <a:buNone/>
            </a:pPr>
            <a:r>
              <a:rPr lang="en-US" sz="8000" b="1" dirty="0">
                <a:solidFill>
                  <a:srgbClr val="FFFFFF"/>
                </a:solidFill>
                <a:latin typeface="Cambria" pitchFamily="34" charset="0"/>
                <a:ea typeface="Cambria" pitchFamily="34" charset="-122"/>
                <a:cs typeface="Cambria" pitchFamily="34" charset="-120"/>
              </a:rPr>
              <a:t>6</a:t>
            </a:r>
            <a:endParaRPr lang="en-US" sz="8000" dirty="0"/>
          </a:p>
        </p:txBody>
      </p:sp>
      <p:sp>
        <p:nvSpPr>
          <p:cNvPr id="4" name="Text 2"/>
          <p:cNvSpPr txBox="1"/>
          <p:nvPr/>
        </p:nvSpPr>
        <p:spPr>
          <a:xfrm>
            <a:off x="3291840" y="2011680"/>
            <a:ext cx="8046720" cy="1554480"/>
          </a:xfrm>
          <a:prstGeom prst="rect">
            <a:avLst/>
          </a:prstGeom>
          <a:noFill/>
          <a:ln/>
        </p:spPr>
        <p:txBody>
          <a:bodyPr wrap="square" lIns="0" tIns="0" rIns="0" bIns="0" rtlCol="0" anchor="b"/>
          <a:lstStyle/>
          <a:p>
            <a:pPr indent="0" marL="0">
              <a:buNone/>
            </a:pPr>
            <a:r>
              <a:rPr lang="en-US" sz="4400" b="1" dirty="0">
                <a:solidFill>
                  <a:srgbClr val="FFFFFF"/>
                </a:solidFill>
                <a:latin typeface="Cambria" pitchFamily="34" charset="0"/>
                <a:ea typeface="Cambria" pitchFamily="34" charset="-122"/>
                <a:cs typeface="Cambria" pitchFamily="34" charset="-120"/>
              </a:rPr>
              <a:t>Financement, argumentaire et clôture</a:t>
            </a:r>
            <a:endParaRPr lang="en-US" sz="4400" dirty="0"/>
          </a:p>
        </p:txBody>
      </p:sp>
      <p:sp>
        <p:nvSpPr>
          <p:cNvPr id="5" name="Text 3"/>
          <p:cNvSpPr txBox="1"/>
          <p:nvPr/>
        </p:nvSpPr>
        <p:spPr>
          <a:xfrm>
            <a:off x="3291840" y="3657600"/>
            <a:ext cx="8046720" cy="731520"/>
          </a:xfrm>
          <a:prstGeom prst="rect">
            <a:avLst/>
          </a:prstGeom>
          <a:noFill/>
          <a:ln/>
        </p:spPr>
        <p:txBody>
          <a:bodyPr wrap="square" lIns="0" tIns="0" rIns="0" bIns="0" rtlCol="0" anchor="t"/>
          <a:lstStyle/>
          <a:p>
            <a:pPr indent="0" marL="0">
              <a:buNone/>
            </a:pPr>
            <a:r>
              <a:rPr lang="en-US" sz="2400" dirty="0">
                <a:solidFill>
                  <a:srgbClr val="DCEBE2"/>
                </a:solidFill>
                <a:latin typeface="Calibri" pitchFamily="34" charset="0"/>
                <a:ea typeface="Calibri" pitchFamily="34" charset="-122"/>
                <a:cs typeface="Calibri" pitchFamily="34" charset="-120"/>
              </a:rPr>
              <a:t>Expliquer clairement et honnêtement</a:t>
            </a:r>
            <a:endParaRPr lang="en-US" sz="2400" dirty="0"/>
          </a:p>
        </p:txBody>
      </p:sp>
      <p:sp>
        <p:nvSpPr>
          <p:cNvPr id="6" name="Text 4"/>
          <p:cNvSpPr txBox="1"/>
          <p:nvPr/>
        </p:nvSpPr>
        <p:spPr>
          <a:xfrm>
            <a:off x="3291840" y="4572000"/>
            <a:ext cx="7315200" cy="365760"/>
          </a:xfrm>
          <a:prstGeom prst="rect">
            <a:avLst/>
          </a:prstGeom>
          <a:noFill/>
          <a:ln/>
        </p:spPr>
        <p:txBody>
          <a:bodyPr wrap="square" lIns="0" tIns="0" rIns="0" bIns="0" rtlCol="0" anchor="ctr"/>
          <a:lstStyle/>
          <a:p>
            <a:pPr indent="0" marL="0">
              <a:buNone/>
            </a:pPr>
            <a:r>
              <a:rPr lang="en-US" sz="1600" b="1" dirty="0">
                <a:solidFill>
                  <a:srgbClr val="E9C46A"/>
                </a:solidFill>
                <a:latin typeface="Calibri" pitchFamily="34" charset="0"/>
                <a:ea typeface="Calibri" pitchFamily="34" charset="-122"/>
                <a:cs typeface="Calibri" pitchFamily="34" charset="-120"/>
              </a:rPr>
              <a:t>Parties 6 et 9</a:t>
            </a: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Un argumentaire en six parties</a:t>
            </a:r>
            <a:endParaRPr lang="en-US" sz="3400" dirty="0"/>
          </a:p>
        </p:txBody>
      </p:sp>
      <p:sp>
        <p:nvSpPr>
          <p:cNvPr id="3" name="Shape 1"/>
          <p:cNvSpPr/>
          <p:nvPr/>
        </p:nvSpPr>
        <p:spPr>
          <a:xfrm>
            <a:off x="640080" y="1828800"/>
            <a:ext cx="1680972" cy="2103120"/>
          </a:xfrm>
          <a:prstGeom prst="rect">
            <a:avLst/>
          </a:prstGeom>
          <a:solidFill>
            <a:srgbClr val="EAF1EC"/>
          </a:solidFill>
          <a:ln w="12700">
            <a:solidFill>
              <a:srgbClr val="EAF1EC"/>
            </a:solidFill>
            <a:prstDash val="solid"/>
          </a:ln>
        </p:spPr>
      </p:sp>
      <p:sp>
        <p:nvSpPr>
          <p:cNvPr id="4" name="Shape 2"/>
          <p:cNvSpPr/>
          <p:nvPr/>
        </p:nvSpPr>
        <p:spPr>
          <a:xfrm>
            <a:off x="822960" y="2011680"/>
            <a:ext cx="548640" cy="548640"/>
          </a:xfrm>
          <a:prstGeom prst="ellipse">
            <a:avLst/>
          </a:prstGeom>
          <a:solidFill>
            <a:srgbClr val="1F4D3A"/>
          </a:solidFill>
          <a:ln w="12700">
            <a:solidFill>
              <a:srgbClr val="1F4D3A"/>
            </a:solidFill>
            <a:prstDash val="solid"/>
          </a:ln>
        </p:spPr>
      </p:sp>
      <p:sp>
        <p:nvSpPr>
          <p:cNvPr id="5" name="Text 3"/>
          <p:cNvSpPr txBox="1"/>
          <p:nvPr/>
        </p:nvSpPr>
        <p:spPr>
          <a:xfrm>
            <a:off x="82296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6" name="Text 4"/>
          <p:cNvSpPr txBox="1"/>
          <p:nvPr/>
        </p:nvSpPr>
        <p:spPr>
          <a:xfrm>
            <a:off x="822960"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Problème</a:t>
            </a:r>
            <a:endParaRPr lang="en-US" sz="2200" dirty="0"/>
          </a:p>
        </p:txBody>
      </p:sp>
      <p:sp>
        <p:nvSpPr>
          <p:cNvPr id="7" name="Shape 5"/>
          <p:cNvSpPr/>
          <p:nvPr/>
        </p:nvSpPr>
        <p:spPr>
          <a:xfrm>
            <a:off x="2485644" y="1828800"/>
            <a:ext cx="1680972" cy="2103120"/>
          </a:xfrm>
          <a:prstGeom prst="rect">
            <a:avLst/>
          </a:prstGeom>
          <a:solidFill>
            <a:srgbClr val="EAF1EC"/>
          </a:solidFill>
          <a:ln w="12700">
            <a:solidFill>
              <a:srgbClr val="EAF1EC"/>
            </a:solidFill>
            <a:prstDash val="solid"/>
          </a:ln>
        </p:spPr>
      </p:sp>
      <p:sp>
        <p:nvSpPr>
          <p:cNvPr id="8" name="Shape 6"/>
          <p:cNvSpPr/>
          <p:nvPr/>
        </p:nvSpPr>
        <p:spPr>
          <a:xfrm>
            <a:off x="2668524" y="2011680"/>
            <a:ext cx="548640" cy="548640"/>
          </a:xfrm>
          <a:prstGeom prst="ellipse">
            <a:avLst/>
          </a:prstGeom>
          <a:solidFill>
            <a:srgbClr val="1F4D3A"/>
          </a:solidFill>
          <a:ln w="12700">
            <a:solidFill>
              <a:srgbClr val="1F4D3A"/>
            </a:solidFill>
            <a:prstDash val="solid"/>
          </a:ln>
        </p:spPr>
      </p:sp>
      <p:sp>
        <p:nvSpPr>
          <p:cNvPr id="9" name="Text 7"/>
          <p:cNvSpPr txBox="1"/>
          <p:nvPr/>
        </p:nvSpPr>
        <p:spPr>
          <a:xfrm>
            <a:off x="2668524"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2668524"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Solution</a:t>
            </a:r>
            <a:endParaRPr lang="en-US" sz="2200" dirty="0"/>
          </a:p>
        </p:txBody>
      </p:sp>
      <p:sp>
        <p:nvSpPr>
          <p:cNvPr id="11" name="Shape 9"/>
          <p:cNvSpPr/>
          <p:nvPr/>
        </p:nvSpPr>
        <p:spPr>
          <a:xfrm>
            <a:off x="4331208" y="1828800"/>
            <a:ext cx="1680972" cy="2103120"/>
          </a:xfrm>
          <a:prstGeom prst="rect">
            <a:avLst/>
          </a:prstGeom>
          <a:solidFill>
            <a:srgbClr val="EAF1EC"/>
          </a:solidFill>
          <a:ln w="12700">
            <a:solidFill>
              <a:srgbClr val="EAF1EC"/>
            </a:solidFill>
            <a:prstDash val="solid"/>
          </a:ln>
        </p:spPr>
      </p:sp>
      <p:sp>
        <p:nvSpPr>
          <p:cNvPr id="12" name="Shape 10"/>
          <p:cNvSpPr/>
          <p:nvPr/>
        </p:nvSpPr>
        <p:spPr>
          <a:xfrm>
            <a:off x="4514088" y="2011680"/>
            <a:ext cx="548640" cy="548640"/>
          </a:xfrm>
          <a:prstGeom prst="ellipse">
            <a:avLst/>
          </a:prstGeom>
          <a:solidFill>
            <a:srgbClr val="1F4D3A"/>
          </a:solidFill>
          <a:ln w="12700">
            <a:solidFill>
              <a:srgbClr val="1F4D3A"/>
            </a:solidFill>
            <a:prstDash val="solid"/>
          </a:ln>
        </p:spPr>
      </p:sp>
      <p:sp>
        <p:nvSpPr>
          <p:cNvPr id="13" name="Text 11"/>
          <p:cNvSpPr txBox="1"/>
          <p:nvPr/>
        </p:nvSpPr>
        <p:spPr>
          <a:xfrm>
            <a:off x="4514088"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4" name="Text 12"/>
          <p:cNvSpPr txBox="1"/>
          <p:nvPr/>
        </p:nvSpPr>
        <p:spPr>
          <a:xfrm>
            <a:off x="4514088"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Marché</a:t>
            </a:r>
            <a:endParaRPr lang="en-US" sz="2200" dirty="0"/>
          </a:p>
        </p:txBody>
      </p:sp>
      <p:sp>
        <p:nvSpPr>
          <p:cNvPr id="15" name="Shape 13"/>
          <p:cNvSpPr/>
          <p:nvPr/>
        </p:nvSpPr>
        <p:spPr>
          <a:xfrm>
            <a:off x="6176772" y="1828800"/>
            <a:ext cx="1680972" cy="2103120"/>
          </a:xfrm>
          <a:prstGeom prst="rect">
            <a:avLst/>
          </a:prstGeom>
          <a:solidFill>
            <a:srgbClr val="EAF1EC"/>
          </a:solidFill>
          <a:ln w="12700">
            <a:solidFill>
              <a:srgbClr val="EAF1EC"/>
            </a:solidFill>
            <a:prstDash val="solid"/>
          </a:ln>
        </p:spPr>
      </p:sp>
      <p:sp>
        <p:nvSpPr>
          <p:cNvPr id="16" name="Shape 14"/>
          <p:cNvSpPr/>
          <p:nvPr/>
        </p:nvSpPr>
        <p:spPr>
          <a:xfrm>
            <a:off x="6359652" y="2011680"/>
            <a:ext cx="548640" cy="548640"/>
          </a:xfrm>
          <a:prstGeom prst="ellipse">
            <a:avLst/>
          </a:prstGeom>
          <a:solidFill>
            <a:srgbClr val="1F4D3A"/>
          </a:solidFill>
          <a:ln w="12700">
            <a:solidFill>
              <a:srgbClr val="1F4D3A"/>
            </a:solidFill>
            <a:prstDash val="solid"/>
          </a:ln>
        </p:spPr>
      </p:sp>
      <p:sp>
        <p:nvSpPr>
          <p:cNvPr id="17" name="Text 15"/>
          <p:cNvSpPr txBox="1"/>
          <p:nvPr/>
        </p:nvSpPr>
        <p:spPr>
          <a:xfrm>
            <a:off x="6359652"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18" name="Text 16"/>
          <p:cNvSpPr txBox="1"/>
          <p:nvPr/>
        </p:nvSpPr>
        <p:spPr>
          <a:xfrm>
            <a:off x="6359652"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Modèle</a:t>
            </a:r>
            <a:endParaRPr lang="en-US" sz="2200" dirty="0"/>
          </a:p>
        </p:txBody>
      </p:sp>
      <p:sp>
        <p:nvSpPr>
          <p:cNvPr id="19" name="Shape 17"/>
          <p:cNvSpPr/>
          <p:nvPr/>
        </p:nvSpPr>
        <p:spPr>
          <a:xfrm>
            <a:off x="8022336" y="1828800"/>
            <a:ext cx="1680972" cy="2103120"/>
          </a:xfrm>
          <a:prstGeom prst="rect">
            <a:avLst/>
          </a:prstGeom>
          <a:solidFill>
            <a:srgbClr val="EAF1EC"/>
          </a:solidFill>
          <a:ln w="12700">
            <a:solidFill>
              <a:srgbClr val="EAF1EC"/>
            </a:solidFill>
            <a:prstDash val="solid"/>
          </a:ln>
        </p:spPr>
      </p:sp>
      <p:sp>
        <p:nvSpPr>
          <p:cNvPr id="20" name="Shape 18"/>
          <p:cNvSpPr/>
          <p:nvPr/>
        </p:nvSpPr>
        <p:spPr>
          <a:xfrm>
            <a:off x="8205216" y="2011680"/>
            <a:ext cx="548640" cy="548640"/>
          </a:xfrm>
          <a:prstGeom prst="ellipse">
            <a:avLst/>
          </a:prstGeom>
          <a:solidFill>
            <a:srgbClr val="1F4D3A"/>
          </a:solidFill>
          <a:ln w="12700">
            <a:solidFill>
              <a:srgbClr val="1F4D3A"/>
            </a:solidFill>
            <a:prstDash val="solid"/>
          </a:ln>
        </p:spPr>
      </p:sp>
      <p:sp>
        <p:nvSpPr>
          <p:cNvPr id="21" name="Text 19"/>
          <p:cNvSpPr txBox="1"/>
          <p:nvPr/>
        </p:nvSpPr>
        <p:spPr>
          <a:xfrm>
            <a:off x="8205216"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5</a:t>
            </a:r>
            <a:endParaRPr lang="en-US" sz="2000" dirty="0"/>
          </a:p>
        </p:txBody>
      </p:sp>
      <p:sp>
        <p:nvSpPr>
          <p:cNvPr id="22" name="Text 20"/>
          <p:cNvSpPr txBox="1"/>
          <p:nvPr/>
        </p:nvSpPr>
        <p:spPr>
          <a:xfrm>
            <a:off x="8205216"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Impact</a:t>
            </a:r>
            <a:endParaRPr lang="en-US" sz="2200" dirty="0"/>
          </a:p>
        </p:txBody>
      </p:sp>
      <p:sp>
        <p:nvSpPr>
          <p:cNvPr id="23" name="Shape 21"/>
          <p:cNvSpPr/>
          <p:nvPr/>
        </p:nvSpPr>
        <p:spPr>
          <a:xfrm>
            <a:off x="9867900" y="1828800"/>
            <a:ext cx="1680972" cy="2103120"/>
          </a:xfrm>
          <a:prstGeom prst="rect">
            <a:avLst/>
          </a:prstGeom>
          <a:solidFill>
            <a:srgbClr val="EAF1EC"/>
          </a:solidFill>
          <a:ln w="12700">
            <a:solidFill>
              <a:srgbClr val="EAF1EC"/>
            </a:solidFill>
            <a:prstDash val="solid"/>
          </a:ln>
        </p:spPr>
      </p:sp>
      <p:sp>
        <p:nvSpPr>
          <p:cNvPr id="24" name="Shape 22"/>
          <p:cNvSpPr/>
          <p:nvPr/>
        </p:nvSpPr>
        <p:spPr>
          <a:xfrm>
            <a:off x="10050780" y="2011680"/>
            <a:ext cx="548640" cy="548640"/>
          </a:xfrm>
          <a:prstGeom prst="ellipse">
            <a:avLst/>
          </a:prstGeom>
          <a:solidFill>
            <a:srgbClr val="1F4D3A"/>
          </a:solidFill>
          <a:ln w="12700">
            <a:solidFill>
              <a:srgbClr val="1F4D3A"/>
            </a:solidFill>
            <a:prstDash val="solid"/>
          </a:ln>
        </p:spPr>
      </p:sp>
      <p:sp>
        <p:nvSpPr>
          <p:cNvPr id="25" name="Text 23"/>
          <p:cNvSpPr txBox="1"/>
          <p:nvPr/>
        </p:nvSpPr>
        <p:spPr>
          <a:xfrm>
            <a:off x="10050780" y="201168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6</a:t>
            </a:r>
            <a:endParaRPr lang="en-US" sz="2000" dirty="0"/>
          </a:p>
        </p:txBody>
      </p:sp>
      <p:sp>
        <p:nvSpPr>
          <p:cNvPr id="26" name="Text 24"/>
          <p:cNvSpPr txBox="1"/>
          <p:nvPr/>
        </p:nvSpPr>
        <p:spPr>
          <a:xfrm>
            <a:off x="10050780" y="2743200"/>
            <a:ext cx="1315212" cy="1005840"/>
          </a:xfrm>
          <a:prstGeom prst="rect">
            <a:avLst/>
          </a:prstGeom>
          <a:noFill/>
          <a:ln/>
        </p:spPr>
        <p:txBody>
          <a:bodyPr wrap="square" lIns="0" tIns="0" rIns="0" bIns="0" rtlCol="0" anchor="t"/>
          <a:lstStyle/>
          <a:p>
            <a:pPr indent="0" marL="0">
              <a:buNone/>
            </a:pPr>
            <a:r>
              <a:rPr lang="en-US" sz="2200" b="1" dirty="0">
                <a:solidFill>
                  <a:srgbClr val="1D2A24"/>
                </a:solidFill>
                <a:latin typeface="Calibri" pitchFamily="34" charset="0"/>
                <a:ea typeface="Calibri" pitchFamily="34" charset="-122"/>
                <a:cs typeface="Calibri" pitchFamily="34" charset="-120"/>
              </a:rPr>
              <a:t>Demande</a:t>
            </a:r>
            <a:endParaRPr lang="en-US" sz="2200" dirty="0"/>
          </a:p>
        </p:txBody>
      </p:sp>
      <p:sp>
        <p:nvSpPr>
          <p:cNvPr id="27" name="Text 25"/>
          <p:cNvSpPr txBox="1"/>
          <p:nvPr/>
        </p:nvSpPr>
        <p:spPr>
          <a:xfrm>
            <a:off x="640080" y="5806440"/>
            <a:ext cx="10908792" cy="548640"/>
          </a:xfrm>
          <a:prstGeom prst="rect">
            <a:avLst/>
          </a:prstGeom>
          <a:noFill/>
          <a:ln/>
        </p:spPr>
        <p:txBody>
          <a:bodyPr wrap="square" lIns="0" tIns="0" rIns="0" bIns="0" rtlCol="0" anchor="t"/>
          <a:lstStyle/>
          <a:p>
            <a:pPr indent="0" marL="0">
              <a:buNone/>
            </a:pPr>
            <a:r>
              <a:rPr lang="en-US" sz="1600" i="1" dirty="0">
                <a:solidFill>
                  <a:srgbClr val="5B6B62"/>
                </a:solidFill>
                <a:latin typeface="Calibri" pitchFamily="34" charset="0"/>
                <a:ea typeface="Calibri" pitchFamily="34" charset="-122"/>
                <a:cs typeface="Calibri" pitchFamily="34" charset="-120"/>
              </a:rPr>
              <a:t>N'utilisez que des chiffres que vous pouvez sourcer. Si l'on demande ce qui se passe hors saison : on change de base, le liant reste, la marque reste, le rayon reste.</a:t>
            </a:r>
            <a:endParaRPr lang="en-US" sz="16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Points clés (1 à 6)</a:t>
            </a:r>
            <a:endParaRPr lang="en-US" sz="3400" dirty="0"/>
          </a:p>
        </p:txBody>
      </p:sp>
      <p:sp>
        <p:nvSpPr>
          <p:cNvPr id="3" name="Shape 1"/>
          <p:cNvSpPr/>
          <p:nvPr/>
        </p:nvSpPr>
        <p:spPr>
          <a:xfrm>
            <a:off x="640080" y="1627632"/>
            <a:ext cx="502920" cy="502920"/>
          </a:xfrm>
          <a:prstGeom prst="ellipse">
            <a:avLst/>
          </a:prstGeom>
          <a:solidFill>
            <a:srgbClr val="1F4D3A"/>
          </a:solidFill>
          <a:ln w="12700">
            <a:solidFill>
              <a:srgbClr val="1F4D3A"/>
            </a:solidFill>
            <a:prstDash val="solid"/>
          </a:ln>
        </p:spPr>
      </p:sp>
      <p:sp>
        <p:nvSpPr>
          <p:cNvPr id="4" name="Text 2"/>
          <p:cNvSpPr txBox="1"/>
          <p:nvPr/>
        </p:nvSpPr>
        <p:spPr>
          <a:xfrm>
            <a:off x="640080" y="16276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5" name="Text 3"/>
          <p:cNvSpPr txBox="1"/>
          <p:nvPr/>
        </p:nvSpPr>
        <p:spPr>
          <a:xfrm>
            <a:off x="1417320" y="160020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La perte après récolte peut être une opportunité d'entreprise, si le produit est voulu</a:t>
            </a:r>
            <a:endParaRPr lang="en-US" sz="2200" dirty="0"/>
          </a:p>
        </p:txBody>
      </p:sp>
      <p:sp>
        <p:nvSpPr>
          <p:cNvPr id="6" name="Shape 4"/>
          <p:cNvSpPr/>
          <p:nvPr/>
        </p:nvSpPr>
        <p:spPr>
          <a:xfrm>
            <a:off x="640080" y="2374392"/>
            <a:ext cx="502920" cy="502920"/>
          </a:xfrm>
          <a:prstGeom prst="ellipse">
            <a:avLst/>
          </a:prstGeom>
          <a:solidFill>
            <a:srgbClr val="1F4D3A"/>
          </a:solidFill>
          <a:ln w="12700">
            <a:solidFill>
              <a:srgbClr val="1F4D3A"/>
            </a:solidFill>
            <a:prstDash val="solid"/>
          </a:ln>
        </p:spPr>
      </p:sp>
      <p:sp>
        <p:nvSpPr>
          <p:cNvPr id="7" name="Text 5"/>
          <p:cNvSpPr txBox="1"/>
          <p:nvPr/>
        </p:nvSpPr>
        <p:spPr>
          <a:xfrm>
            <a:off x="640080" y="237439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8" name="Text 6"/>
          <p:cNvSpPr txBox="1"/>
          <p:nvPr/>
        </p:nvSpPr>
        <p:spPr>
          <a:xfrm>
            <a:off x="1417320" y="234696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Deux flux : les excédents pour la mission, l'approvisionnement coordonné pour la sécurité</a:t>
            </a:r>
            <a:endParaRPr lang="en-US" sz="2200" dirty="0"/>
          </a:p>
        </p:txBody>
      </p:sp>
      <p:sp>
        <p:nvSpPr>
          <p:cNvPr id="9" name="Shape 7"/>
          <p:cNvSpPr/>
          <p:nvPr/>
        </p:nvSpPr>
        <p:spPr>
          <a:xfrm>
            <a:off x="640080" y="3121152"/>
            <a:ext cx="502920" cy="502920"/>
          </a:xfrm>
          <a:prstGeom prst="ellipse">
            <a:avLst/>
          </a:prstGeom>
          <a:solidFill>
            <a:srgbClr val="1F4D3A"/>
          </a:solidFill>
          <a:ln w="12700">
            <a:solidFill>
              <a:srgbClr val="1F4D3A"/>
            </a:solidFill>
            <a:prstDash val="solid"/>
          </a:ln>
        </p:spPr>
      </p:sp>
      <p:sp>
        <p:nvSpPr>
          <p:cNvPr id="10" name="Text 8"/>
          <p:cNvSpPr txBox="1"/>
          <p:nvPr/>
        </p:nvSpPr>
        <p:spPr>
          <a:xfrm>
            <a:off x="640080" y="312115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1" name="Text 9"/>
          <p:cNvSpPr txBox="1"/>
          <p:nvPr/>
        </p:nvSpPr>
        <p:spPr>
          <a:xfrm>
            <a:off x="1417320" y="309372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Construisez une plateforme, pas un produit : liant constant, légume variable</a:t>
            </a:r>
            <a:endParaRPr lang="en-US" sz="2200" dirty="0"/>
          </a:p>
        </p:txBody>
      </p:sp>
      <p:sp>
        <p:nvSpPr>
          <p:cNvPr id="12" name="Shape 10"/>
          <p:cNvSpPr/>
          <p:nvPr/>
        </p:nvSpPr>
        <p:spPr>
          <a:xfrm>
            <a:off x="640080" y="3867912"/>
            <a:ext cx="502920" cy="502920"/>
          </a:xfrm>
          <a:prstGeom prst="ellipse">
            <a:avLst/>
          </a:prstGeom>
          <a:solidFill>
            <a:srgbClr val="1F4D3A"/>
          </a:solidFill>
          <a:ln w="12700">
            <a:solidFill>
              <a:srgbClr val="1F4D3A"/>
            </a:solidFill>
            <a:prstDash val="solid"/>
          </a:ln>
        </p:spPr>
      </p:sp>
      <p:sp>
        <p:nvSpPr>
          <p:cNvPr id="13" name="Text 11"/>
          <p:cNvSpPr txBox="1"/>
          <p:nvPr/>
        </p:nvSpPr>
        <p:spPr>
          <a:xfrm>
            <a:off x="640080" y="386791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4" name="Text 12"/>
          <p:cNvSpPr txBox="1"/>
          <p:nvPr/>
        </p:nvSpPr>
        <p:spPr>
          <a:xfrm>
            <a:off x="1417320" y="384048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Bases et additifs jouent des rôles différents</a:t>
            </a:r>
            <a:endParaRPr lang="en-US" sz="2200" dirty="0"/>
          </a:p>
        </p:txBody>
      </p:sp>
      <p:sp>
        <p:nvSpPr>
          <p:cNvPr id="15" name="Shape 13"/>
          <p:cNvSpPr/>
          <p:nvPr/>
        </p:nvSpPr>
        <p:spPr>
          <a:xfrm>
            <a:off x="640080" y="4614672"/>
            <a:ext cx="502920" cy="502920"/>
          </a:xfrm>
          <a:prstGeom prst="ellipse">
            <a:avLst/>
          </a:prstGeom>
          <a:solidFill>
            <a:srgbClr val="1F4D3A"/>
          </a:solidFill>
          <a:ln w="12700">
            <a:solidFill>
              <a:srgbClr val="1F4D3A"/>
            </a:solidFill>
            <a:prstDash val="solid"/>
          </a:ln>
        </p:spPr>
      </p:sp>
      <p:sp>
        <p:nvSpPr>
          <p:cNvPr id="16" name="Text 14"/>
          <p:cNvSpPr txBox="1"/>
          <p:nvPr/>
        </p:nvSpPr>
        <p:spPr>
          <a:xfrm>
            <a:off x="640080" y="461467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7" name="Text 15"/>
          <p:cNvSpPr txBox="1"/>
          <p:nvPr/>
        </p:nvSpPr>
        <p:spPr>
          <a:xfrm>
            <a:off x="1417320" y="458724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Le rendement décide quels légumes font des bases. Mesurez-le vous-même</a:t>
            </a:r>
            <a:endParaRPr lang="en-US" sz="2200" dirty="0"/>
          </a:p>
        </p:txBody>
      </p:sp>
      <p:sp>
        <p:nvSpPr>
          <p:cNvPr id="18" name="Shape 16"/>
          <p:cNvSpPr/>
          <p:nvPr/>
        </p:nvSpPr>
        <p:spPr>
          <a:xfrm>
            <a:off x="640080" y="5361432"/>
            <a:ext cx="502920" cy="502920"/>
          </a:xfrm>
          <a:prstGeom prst="ellipse">
            <a:avLst/>
          </a:prstGeom>
          <a:solidFill>
            <a:srgbClr val="1F4D3A"/>
          </a:solidFill>
          <a:ln w="12700">
            <a:solidFill>
              <a:srgbClr val="1F4D3A"/>
            </a:solidFill>
            <a:prstDash val="solid"/>
          </a:ln>
        </p:spPr>
      </p:sp>
      <p:sp>
        <p:nvSpPr>
          <p:cNvPr id="19" name="Text 17"/>
          <p:cNvSpPr txBox="1"/>
          <p:nvPr/>
        </p:nvSpPr>
        <p:spPr>
          <a:xfrm>
            <a:off x="640080" y="53614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20" name="Text 18"/>
          <p:cNvSpPr txBox="1"/>
          <p:nvPr/>
        </p:nvSpPr>
        <p:spPr>
          <a:xfrm>
            <a:off x="1417320" y="533400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Le dosage du liant n'est pas transférable. Chaque nouvelle base a son test</a:t>
            </a:r>
            <a:endParaRPr lang="en-US" sz="22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1"/>
          <p:cNvSpPr/>
          <p:nvPr>
            <p:ph idx="101" type="title" hasCustomPrompt="1"/>
          </p:nvPr>
        </p:nvSpPr>
        <p:spPr>
          <a:xfrm>
            <a:off x="640080" y="411480"/>
            <a:ext cx="10908792" cy="914400"/>
          </a:xfrm>
          <a:prstGeom prst="rect">
            <a:avLst/>
          </a:prstGeom>
          <a:noFill/>
          <a:ln/>
        </p:spPr>
        <p:txBody>
          <a:bodyPr wrap="square" lIns="0" tIns="0" rIns="0" bIns="0" rtlCol="0" anchor="t"/>
          <a:lstStyle/>
          <a:p>
            <a:pPr algn="l" indent="0" marL="0">
              <a:buNone/>
            </a:pPr>
            <a:r>
              <a:rPr lang="en-US" sz="3400" b="1" dirty="0">
                <a:solidFill>
                  <a:srgbClr val="1F4D3A"/>
                </a:solidFill>
                <a:latin typeface="Cambria" pitchFamily="34" charset="0"/>
                <a:ea typeface="Cambria" pitchFamily="34" charset="-122"/>
                <a:cs typeface="Cambria" pitchFamily="34" charset="-120"/>
              </a:rPr>
              <a:t>Points clés (7 à 11)</a:t>
            </a:r>
            <a:endParaRPr lang="en-US" sz="3400" dirty="0"/>
          </a:p>
        </p:txBody>
      </p:sp>
      <p:sp>
        <p:nvSpPr>
          <p:cNvPr id="3" name="Shape 1"/>
          <p:cNvSpPr/>
          <p:nvPr/>
        </p:nvSpPr>
        <p:spPr>
          <a:xfrm>
            <a:off x="640080" y="1627632"/>
            <a:ext cx="502920" cy="502920"/>
          </a:xfrm>
          <a:prstGeom prst="ellipse">
            <a:avLst/>
          </a:prstGeom>
          <a:solidFill>
            <a:srgbClr val="1F4D3A"/>
          </a:solidFill>
          <a:ln w="12700">
            <a:solidFill>
              <a:srgbClr val="1F4D3A"/>
            </a:solidFill>
            <a:prstDash val="solid"/>
          </a:ln>
        </p:spPr>
      </p:sp>
      <p:sp>
        <p:nvSpPr>
          <p:cNvPr id="4" name="Text 2"/>
          <p:cNvSpPr txBox="1"/>
          <p:nvPr/>
        </p:nvSpPr>
        <p:spPr>
          <a:xfrm>
            <a:off x="640080" y="162763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5" name="Text 3"/>
          <p:cNvSpPr txBox="1"/>
          <p:nvPr/>
        </p:nvSpPr>
        <p:spPr>
          <a:xfrm>
            <a:off x="1417320" y="160020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L'enregistrement n'est pas facultatif. Un certificat et une étiquette par variante</a:t>
            </a:r>
            <a:endParaRPr lang="en-US" sz="2200" dirty="0"/>
          </a:p>
        </p:txBody>
      </p:sp>
      <p:sp>
        <p:nvSpPr>
          <p:cNvPr id="6" name="Shape 4"/>
          <p:cNvSpPr/>
          <p:nvPr/>
        </p:nvSpPr>
        <p:spPr>
          <a:xfrm>
            <a:off x="640080" y="2496312"/>
            <a:ext cx="502920" cy="502920"/>
          </a:xfrm>
          <a:prstGeom prst="ellipse">
            <a:avLst/>
          </a:prstGeom>
          <a:solidFill>
            <a:srgbClr val="1F4D3A"/>
          </a:solidFill>
          <a:ln w="12700">
            <a:solidFill>
              <a:srgbClr val="1F4D3A"/>
            </a:solidFill>
            <a:prstDash val="solid"/>
          </a:ln>
        </p:spPr>
      </p:sp>
      <p:sp>
        <p:nvSpPr>
          <p:cNvPr id="7" name="Text 5"/>
          <p:cNvSpPr txBox="1"/>
          <p:nvPr/>
        </p:nvSpPr>
        <p:spPr>
          <a:xfrm>
            <a:off x="640080" y="249631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8" name="Text 6"/>
          <p:cNvSpPr txBox="1"/>
          <p:nvPr/>
        </p:nvSpPr>
        <p:spPr>
          <a:xfrm>
            <a:off x="1417320" y="246888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Positionnez pour le plaisir, pas pour le traitement, et gardez chaque allégation honnête</a:t>
            </a:r>
            <a:endParaRPr lang="en-US" sz="2200" dirty="0"/>
          </a:p>
        </p:txBody>
      </p:sp>
      <p:sp>
        <p:nvSpPr>
          <p:cNvPr id="9" name="Shape 7"/>
          <p:cNvSpPr/>
          <p:nvPr/>
        </p:nvSpPr>
        <p:spPr>
          <a:xfrm>
            <a:off x="640080" y="3364992"/>
            <a:ext cx="502920" cy="502920"/>
          </a:xfrm>
          <a:prstGeom prst="ellipse">
            <a:avLst/>
          </a:prstGeom>
          <a:solidFill>
            <a:srgbClr val="1F4D3A"/>
          </a:solidFill>
          <a:ln w="12700">
            <a:solidFill>
              <a:srgbClr val="1F4D3A"/>
            </a:solidFill>
            <a:prstDash val="solid"/>
          </a:ln>
        </p:spPr>
      </p:sp>
      <p:sp>
        <p:nvSpPr>
          <p:cNvPr id="10" name="Text 8"/>
          <p:cNvSpPr txBox="1"/>
          <p:nvPr/>
        </p:nvSpPr>
        <p:spPr>
          <a:xfrm>
            <a:off x="640080" y="336499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1" name="Text 9"/>
          <p:cNvSpPr txBox="1"/>
          <p:nvPr/>
        </p:nvSpPr>
        <p:spPr>
          <a:xfrm>
            <a:off x="1417320" y="333756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Le numérique permet de démarrer petit et d'apprendre d'abord</a:t>
            </a:r>
            <a:endParaRPr lang="en-US" sz="2200" dirty="0"/>
          </a:p>
        </p:txBody>
      </p:sp>
      <p:sp>
        <p:nvSpPr>
          <p:cNvPr id="12" name="Shape 10"/>
          <p:cNvSpPr/>
          <p:nvPr/>
        </p:nvSpPr>
        <p:spPr>
          <a:xfrm>
            <a:off x="640080" y="4233672"/>
            <a:ext cx="502920" cy="502920"/>
          </a:xfrm>
          <a:prstGeom prst="ellipse">
            <a:avLst/>
          </a:prstGeom>
          <a:solidFill>
            <a:srgbClr val="1F4D3A"/>
          </a:solidFill>
          <a:ln w="12700">
            <a:solidFill>
              <a:srgbClr val="1F4D3A"/>
            </a:solidFill>
            <a:prstDash val="solid"/>
          </a:ln>
        </p:spPr>
      </p:sp>
      <p:sp>
        <p:nvSpPr>
          <p:cNvPr id="13" name="Text 11"/>
          <p:cNvSpPr txBox="1"/>
          <p:nvPr/>
        </p:nvSpPr>
        <p:spPr>
          <a:xfrm>
            <a:off x="640080" y="423367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14" name="Text 12"/>
          <p:cNvSpPr txBox="1"/>
          <p:nvPr/>
        </p:nvSpPr>
        <p:spPr>
          <a:xfrm>
            <a:off x="1417320" y="420624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Connaissez votre économie unitaire avant de grandir</a:t>
            </a:r>
            <a:endParaRPr lang="en-US" sz="2200" dirty="0"/>
          </a:p>
        </p:txBody>
      </p:sp>
      <p:sp>
        <p:nvSpPr>
          <p:cNvPr id="15" name="Shape 13"/>
          <p:cNvSpPr/>
          <p:nvPr/>
        </p:nvSpPr>
        <p:spPr>
          <a:xfrm>
            <a:off x="640080" y="5102352"/>
            <a:ext cx="502920" cy="502920"/>
          </a:xfrm>
          <a:prstGeom prst="ellipse">
            <a:avLst/>
          </a:prstGeom>
          <a:solidFill>
            <a:srgbClr val="1F4D3A"/>
          </a:solidFill>
          <a:ln w="12700">
            <a:solidFill>
              <a:srgbClr val="1F4D3A"/>
            </a:solidFill>
            <a:prstDash val="solid"/>
          </a:ln>
        </p:spPr>
      </p:sp>
      <p:sp>
        <p:nvSpPr>
          <p:cNvPr id="16" name="Text 14"/>
          <p:cNvSpPr txBox="1"/>
          <p:nvPr/>
        </p:nvSpPr>
        <p:spPr>
          <a:xfrm>
            <a:off x="640080" y="5102352"/>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17" name="Text 15"/>
          <p:cNvSpPr txBox="1"/>
          <p:nvPr/>
        </p:nvSpPr>
        <p:spPr>
          <a:xfrm>
            <a:off x="1417320" y="5074920"/>
            <a:ext cx="10131552" cy="557784"/>
          </a:xfrm>
          <a:prstGeom prst="rect">
            <a:avLst/>
          </a:prstGeom>
          <a:noFill/>
          <a:ln/>
        </p:spPr>
        <p:txBody>
          <a:bodyPr wrap="square" lIns="0" tIns="0" rIns="0" bIns="0" rtlCol="0" anchor="ctr"/>
          <a:lstStyle/>
          <a:p>
            <a:pPr indent="0" marL="0">
              <a:buNone/>
            </a:pPr>
            <a:r>
              <a:rPr lang="en-US" sz="2200" dirty="0">
                <a:solidFill>
                  <a:srgbClr val="1D2A24"/>
                </a:solidFill>
                <a:latin typeface="Calibri" pitchFamily="34" charset="0"/>
                <a:ea typeface="Calibri" pitchFamily="34" charset="-122"/>
                <a:cs typeface="Calibri" pitchFamily="34" charset="-120"/>
              </a:rPr>
              <a:t>Présentez votre entreprise avec des chiffres que vous pouvez sourcer</a:t>
            </a:r>
            <a:endParaRPr lang="en-US" sz="2200" dirty="0"/>
          </a:p>
        </p:txBody>
      </p:sp>
      <p:sp>
        <p:nvSpPr>
          <p:cNvPr id="25" name="Slide Number Placeholder 0"/>
          <p:cNvSpPr>
            <a:spLocks noGrp="1"/>
          </p:cNvSpPr>
          <p:nvPr>
            <p:ph type="sldNum" sz="quarter" idx="4294967295"/>
          </p:nvPr>
        </p:nvSpPr>
        <p:spPr>
          <a:xfrm>
            <a:off x="10817352" y="6419088"/>
            <a:ext cx="73152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5B6B62"/>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822960" y="822960"/>
            <a:ext cx="10515600" cy="11887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Vos sept prochains jours</a:t>
            </a:r>
            <a:endParaRPr lang="en-US" sz="4400" dirty="0"/>
          </a:p>
        </p:txBody>
      </p:sp>
      <p:sp>
        <p:nvSpPr>
          <p:cNvPr id="3" name="Shape 1"/>
          <p:cNvSpPr/>
          <p:nvPr/>
        </p:nvSpPr>
        <p:spPr>
          <a:xfrm>
            <a:off x="822960" y="2377440"/>
            <a:ext cx="7498080" cy="3200400"/>
          </a:xfrm>
          <a:prstGeom prst="rect">
            <a:avLst/>
          </a:prstGeom>
          <a:solidFill>
            <a:srgbClr val="FFFFFF"/>
          </a:solidFill>
          <a:ln w="12700">
            <a:solidFill>
              <a:srgbClr val="FFFFFF"/>
            </a:solidFill>
            <a:prstDash val="solid"/>
          </a:ln>
        </p:spPr>
      </p:sp>
      <p:sp>
        <p:nvSpPr>
          <p:cNvPr id="4" name="Text 2"/>
          <p:cNvSpPr txBox="1"/>
          <p:nvPr/>
        </p:nvSpPr>
        <p:spPr>
          <a:xfrm>
            <a:off x="1188720" y="2560320"/>
            <a:ext cx="6766560" cy="2834640"/>
          </a:xfrm>
          <a:prstGeom prst="rect">
            <a:avLst/>
          </a:prstGeom>
          <a:noFill/>
          <a:ln/>
        </p:spPr>
        <p:txBody>
          <a:bodyPr wrap="square" lIns="0" tIns="0" rIns="0" bIns="0" rtlCol="0" anchor="ctr"/>
          <a:lstStyle/>
          <a:p>
            <a:pPr indent="0" marL="0">
              <a:buNone/>
            </a:pPr>
            <a:r>
              <a:rPr lang="en-US" sz="2800" dirty="0">
                <a:solidFill>
                  <a:srgbClr val="1F4D3A"/>
                </a:solidFill>
                <a:latin typeface="Cambria" pitchFamily="34" charset="0"/>
                <a:ea typeface="Cambria" pitchFamily="34" charset="-122"/>
                <a:cs typeface="Cambria" pitchFamily="34" charset="-120"/>
              </a:rPr>
              <a:t>Écrivez une action sur une carte. Précise, petite, avec un jour fixé.</a:t>
            </a:r>
            <a:endParaRPr lang="en-US" sz="2800" dirty="0"/>
          </a:p>
        </p:txBody>
      </p:sp>
      <p:sp>
        <p:nvSpPr>
          <p:cNvPr id="5" name="Shape 3"/>
          <p:cNvSpPr/>
          <p:nvPr/>
        </p:nvSpPr>
        <p:spPr>
          <a:xfrm>
            <a:off x="8961120" y="2651760"/>
            <a:ext cx="2468880" cy="2468880"/>
          </a:xfrm>
          <a:prstGeom prst="ellipse">
            <a:avLst/>
          </a:prstGeom>
          <a:solidFill>
            <a:srgbClr val="B8821F"/>
          </a:solidFill>
          <a:ln w="12700">
            <a:solidFill>
              <a:srgbClr val="B8821F"/>
            </a:solidFill>
            <a:prstDash val="solid"/>
          </a:ln>
        </p:spPr>
      </p:sp>
      <p:sp>
        <p:nvSpPr>
          <p:cNvPr id="6" name="Text 4"/>
          <p:cNvSpPr txBox="1"/>
          <p:nvPr/>
        </p:nvSpPr>
        <p:spPr>
          <a:xfrm>
            <a:off x="8961120" y="2651760"/>
            <a:ext cx="2468880" cy="2468880"/>
          </a:xfrm>
          <a:prstGeom prst="rect">
            <a:avLst/>
          </a:prstGeom>
          <a:noFill/>
          <a:ln/>
        </p:spPr>
        <p:txBody>
          <a:bodyPr wrap="square" lIns="0" tIns="0" rIns="0" bIns="0" rtlCol="0" anchor="ctr"/>
          <a:lstStyle/>
          <a:p>
            <a:pPr algn="ctr" indent="0" marL="0">
              <a:buNone/>
            </a:pPr>
            <a:r>
              <a:rPr lang="en-US" sz="11000" b="1" dirty="0">
                <a:solidFill>
                  <a:srgbClr val="FFFFFF"/>
                </a:solidFill>
                <a:latin typeface="Cambria" pitchFamily="34" charset="0"/>
                <a:ea typeface="Cambria" pitchFamily="34" charset="-122"/>
                <a:cs typeface="Cambria" pitchFamily="34" charset="-120"/>
              </a:rPr>
              <a:t>7</a:t>
            </a:r>
            <a:endParaRPr lang="en-US" sz="1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822960" y="1097280"/>
            <a:ext cx="10515600" cy="1097280"/>
          </a:xfrm>
          <a:prstGeom prst="rect">
            <a:avLst/>
          </a:prstGeom>
          <a:noFill/>
          <a:ln/>
        </p:spPr>
        <p:txBody>
          <a:bodyPr wrap="square" lIns="0" tIns="0" rIns="0" bIns="0" rtlCol="0" anchor="t"/>
          <a:lstStyle/>
          <a:p>
            <a:pPr indent="0" marL="0">
              <a:buNone/>
            </a:pPr>
            <a:r>
              <a:rPr lang="en-US" sz="4800" b="1" dirty="0">
                <a:solidFill>
                  <a:srgbClr val="FFFFFF"/>
                </a:solidFill>
                <a:latin typeface="Cambria" pitchFamily="34" charset="0"/>
                <a:ea typeface="Cambria" pitchFamily="34" charset="-122"/>
                <a:cs typeface="Cambria" pitchFamily="34" charset="-120"/>
              </a:rPr>
              <a:t>Continuez à apprendre</a:t>
            </a:r>
            <a:endParaRPr lang="en-US" sz="4800" dirty="0"/>
          </a:p>
        </p:txBody>
      </p:sp>
      <p:sp>
        <p:nvSpPr>
          <p:cNvPr id="3" name="Text 1"/>
          <p:cNvSpPr txBox="1"/>
          <p:nvPr/>
        </p:nvSpPr>
        <p:spPr>
          <a:xfrm>
            <a:off x="822960" y="2560320"/>
            <a:ext cx="10241280" cy="1280160"/>
          </a:xfrm>
          <a:prstGeom prst="rect">
            <a:avLst/>
          </a:prstGeom>
          <a:noFill/>
          <a:ln/>
        </p:spPr>
        <p:txBody>
          <a:bodyPr wrap="square" lIns="0" tIns="0" rIns="0" bIns="0" rtlCol="0" anchor="t"/>
          <a:lstStyle/>
          <a:p>
            <a:pPr indent="0" marL="0">
              <a:buNone/>
            </a:pPr>
            <a:r>
              <a:rPr lang="en-US" sz="2600" dirty="0">
                <a:solidFill>
                  <a:srgbClr val="E9C46A"/>
                </a:solidFill>
                <a:latin typeface="Calibri" pitchFamily="34" charset="0"/>
                <a:ea typeface="Calibri" pitchFamily="34" charset="-122"/>
                <a:cs typeface="Calibri" pitchFamily="34" charset="-120"/>
              </a:rPr>
              <a:t>Module, cahier d'exercices et quiz : africagric.com/fr/academy/value-added-processing</a:t>
            </a:r>
            <a:endParaRPr lang="en-US" sz="2600" dirty="0"/>
          </a:p>
        </p:txBody>
      </p:sp>
      <p:sp>
        <p:nvSpPr>
          <p:cNvPr id="4" name="Text 2"/>
          <p:cNvSpPr txBox="1"/>
          <p:nvPr/>
        </p:nvSpPr>
        <p:spPr>
          <a:xfrm>
            <a:off x="822960" y="4754880"/>
            <a:ext cx="10058400" cy="1097280"/>
          </a:xfrm>
          <a:prstGeom prst="rect">
            <a:avLst/>
          </a:prstGeom>
          <a:noFill/>
          <a:ln/>
        </p:spPr>
        <p:txBody>
          <a:bodyPr wrap="square" lIns="0" tIns="0" rIns="0" bIns="0" rtlCol="0" anchor="t"/>
          <a:lstStyle/>
          <a:p>
            <a:pPr indent="0" marL="0">
              <a:buNone/>
            </a:pPr>
            <a:r>
              <a:rPr lang="en-US" sz="1600" dirty="0">
                <a:solidFill>
                  <a:srgbClr val="DCEBE2"/>
                </a:solidFill>
                <a:latin typeface="Calibri" pitchFamily="34" charset="0"/>
                <a:ea typeface="Calibri" pitchFamily="34" charset="-122"/>
                <a:cs typeface="Calibri" pitchFamily="34" charset="-120"/>
              </a:rPr>
              <a:t>Document pédagogique. Ni conseil juridique, ni réglementaire, ni nutritionnel, ni médical. Vérifiez chaque règle, chaque frais et chaque programme auprès de l'autorité citée avant d'agir.</a:t>
            </a:r>
            <a:endParaRPr lang="en-US" sz="1600" dirty="0"/>
          </a:p>
        </p:txBody>
      </p:sp>
    </p:spTree>
  </p:cSld>
  <p:clrMapOvr>
    <a:masterClrMapping/>
  </p:clrMapOvr>
</p:sld>
</file>

<file path=ppt/theme/theme1.xml><?xml version="1.0" encoding="utf-8"?>
<a:theme xmlns:a="http://schemas.openxmlformats.org/drawingml/2006/main" name="AfricAgric">
  <a:themeElements>
    <a:clrScheme name="AfricAgric">
      <a:dk1>
        <a:srgbClr val="1D2A24"/>
      </a:dk1>
      <a:lt1>
        <a:srgbClr val="FFFFFF"/>
      </a:lt1>
      <a:dk2>
        <a:srgbClr val="1F4D3A"/>
      </a:dk2>
      <a:lt2>
        <a:srgbClr val="EAF1EC"/>
      </a:lt2>
      <a:accent1>
        <a:srgbClr val="1F4D3A"/>
      </a:accent1>
      <a:accent2>
        <a:srgbClr val="B8821F"/>
      </a:accent2>
      <a:accent3>
        <a:srgbClr val="A8472A"/>
      </a:accent3>
      <a:accent4>
        <a:srgbClr val="2F6B50"/>
      </a:accent4>
      <a:accent5>
        <a:srgbClr val="9CBFA9"/>
      </a:accent5>
      <a:accent6>
        <a:srgbClr val="E9C46A"/>
      </a:accent6>
      <a:hlink>
        <a:srgbClr val="2F6B50"/>
      </a:hlink>
      <a:folHlink>
        <a:srgbClr val="5B6B62"/>
      </a:folHlink>
    </a:clrScheme>
    <a:fontScheme name="AfricAgric">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AfricAgric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Créer une entreprise de transformation alimentaire à valeur ajoutée</dc:title>
  <dc:subject>PptxGenJS Presentation</dc:subject>
  <dc:creator>AfricAgric</dc:creator>
  <cp:lastModifiedBy>AfricAgric</cp:lastModifiedBy>
  <cp:revision>1</cp:revision>
  <dcterms:created xsi:type="dcterms:W3CDTF">2026-10-12T12:27:40Z</dcterms:created>
  <dcterms:modified xsi:type="dcterms:W3CDTF">2026-10-12T12:27:40Z</dcterms:modified>
</cp:coreProperties>
</file>